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4630400" cy="8229600"/>
  <p:notesSz cx="14630400" cy="8229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00" b="1" i="0">
                <a:solidFill>
                  <a:srgbClr val="EDADF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E4DC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rgbClr val="EDADF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E4DC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rgbClr val="EDADF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883520" y="2297986"/>
            <a:ext cx="4026534" cy="4704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E4DC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rgbClr val="EDADF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090D3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399" cy="26048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93788" y="3463290"/>
            <a:ext cx="1335405" cy="373380"/>
          </a:xfrm>
          <a:custGeom>
            <a:avLst/>
            <a:gdLst/>
            <a:ahLst/>
            <a:cxnLst/>
            <a:rect l="l" t="t" r="r" b="b"/>
            <a:pathLst>
              <a:path w="1335405" h="373379">
                <a:moveTo>
                  <a:pt x="1268437" y="0"/>
                </a:moveTo>
                <a:lnTo>
                  <a:pt x="66687" y="0"/>
                </a:lnTo>
                <a:lnTo>
                  <a:pt x="40730" y="5238"/>
                </a:lnTo>
                <a:lnTo>
                  <a:pt x="19532" y="19526"/>
                </a:lnTo>
                <a:lnTo>
                  <a:pt x="5240" y="40719"/>
                </a:lnTo>
                <a:lnTo>
                  <a:pt x="0" y="66675"/>
                </a:lnTo>
                <a:lnTo>
                  <a:pt x="0" y="306450"/>
                </a:lnTo>
                <a:lnTo>
                  <a:pt x="5240" y="332406"/>
                </a:lnTo>
                <a:lnTo>
                  <a:pt x="19532" y="353599"/>
                </a:lnTo>
                <a:lnTo>
                  <a:pt x="40730" y="367887"/>
                </a:lnTo>
                <a:lnTo>
                  <a:pt x="66687" y="373125"/>
                </a:lnTo>
                <a:lnTo>
                  <a:pt x="1268437" y="373125"/>
                </a:lnTo>
                <a:lnTo>
                  <a:pt x="1294393" y="367887"/>
                </a:lnTo>
                <a:lnTo>
                  <a:pt x="1315586" y="353599"/>
                </a:lnTo>
                <a:lnTo>
                  <a:pt x="1329874" y="332406"/>
                </a:lnTo>
                <a:lnTo>
                  <a:pt x="1335112" y="306450"/>
                </a:lnTo>
                <a:lnTo>
                  <a:pt x="1335112" y="66675"/>
                </a:lnTo>
                <a:lnTo>
                  <a:pt x="1329874" y="40719"/>
                </a:lnTo>
                <a:lnTo>
                  <a:pt x="1315586" y="19526"/>
                </a:lnTo>
                <a:lnTo>
                  <a:pt x="1294393" y="5238"/>
                </a:lnTo>
                <a:lnTo>
                  <a:pt x="1268437" y="0"/>
                </a:lnTo>
                <a:close/>
              </a:path>
            </a:pathLst>
          </a:custGeom>
          <a:solidFill>
            <a:srgbClr val="3D0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090D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228" y="41859"/>
            <a:ext cx="13437184" cy="2546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00" b="1" i="0">
                <a:solidFill>
                  <a:srgbClr val="EDADF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52515" y="2467737"/>
            <a:ext cx="7641590" cy="5161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E4DC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147063" y="7904098"/>
            <a:ext cx="1626235" cy="254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hyperlink" Target="http://www.thoughtcollectiv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://www.thoughtcollectiv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hyperlink" Target="http://www.thoughtcollectiv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hyperlink" Target="http://www.thoughtcollectiv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hyperlink" Target="http://www.thoughtcollectiv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hyperlink" Target="http://www.thoughtcollectiv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hyperlink" Target="http://www.thoughtcollectiv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hyperlink" Target="http://www.thoughtcollectiv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jpg"/><Relationship Id="rId5" Type="http://schemas.openxmlformats.org/officeDocument/2006/relationships/image" Target="../media/image27.png"/><Relationship Id="rId6" Type="http://schemas.openxmlformats.org/officeDocument/2006/relationships/image" Target="../media/image28.jpg"/><Relationship Id="rId7" Type="http://schemas.openxmlformats.org/officeDocument/2006/relationships/hyperlink" Target="http://www.thoughtcollectiv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Relationship Id="rId4" Type="http://schemas.openxmlformats.org/officeDocument/2006/relationships/hyperlink" Target="http://www.thoughtcollectiv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hyperlink" Target="http://www.thoughtcollectiv.com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hyperlink" Target="http://www.thoughtcollectiv.com/" TargetMode="Externa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Relationship Id="rId4" Type="http://schemas.openxmlformats.org/officeDocument/2006/relationships/hyperlink" Target="http://www.thoughtcollectiv.com/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hyperlink" Target="http://www.thoughtcollectiv.com/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hyperlink" Target="http://www.thoughtcollectiv.com/" TargetMode="Externa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hyperlink" Target="http://www.thoughtcollectiv.com/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thoughtcollectiv.com/" TargetMode="Externa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hyperlink" Target="http://www.thoughtcollectiv.com/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hyperlink" Target="http://www.thoughtcollectiv.com/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hyperlink" Target="http://www.thoughtcollectiv.com/" TargetMode="Externa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hyperlink" Target="http://www.thoughtcollectiv.com/" TargetMode="Externa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hyperlink" Target="http://www.thoughtcollectiv.com/" TargetMode="Externa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hyperlink" Target="http://www.thoughtcollectiv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50068" y="2488816"/>
            <a:ext cx="4680331" cy="57407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36622" y="41859"/>
            <a:ext cx="10023475" cy="13665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800">
                <a:latin typeface="Calibri"/>
                <a:cs typeface="Calibri"/>
              </a:rPr>
              <a:t>Front</a:t>
            </a:r>
            <a:r>
              <a:rPr dirty="0" sz="8800" spc="-190">
                <a:latin typeface="Calibri"/>
                <a:cs typeface="Calibri"/>
              </a:rPr>
              <a:t> </a:t>
            </a:r>
            <a:r>
              <a:rPr dirty="0" sz="8800">
                <a:latin typeface="Calibri"/>
                <a:cs typeface="Calibri"/>
              </a:rPr>
              <a:t>Foot</a:t>
            </a:r>
            <a:r>
              <a:rPr dirty="0" sz="8800" spc="-185">
                <a:latin typeface="Calibri"/>
                <a:cs typeface="Calibri"/>
              </a:rPr>
              <a:t> </a:t>
            </a:r>
            <a:r>
              <a:rPr dirty="0" sz="8800" spc="-45">
                <a:latin typeface="Calibri"/>
                <a:cs typeface="Calibri"/>
              </a:rPr>
              <a:t>Advantage</a:t>
            </a:r>
            <a:endParaRPr sz="8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31491" y="1147731"/>
            <a:ext cx="11547475" cy="1297940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780"/>
              </a:spcBef>
            </a:pP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Why</a:t>
            </a:r>
            <a:r>
              <a:rPr dirty="0" sz="28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8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Bets</a:t>
            </a:r>
            <a:r>
              <a:rPr dirty="0" sz="28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on</a:t>
            </a:r>
            <a:r>
              <a:rPr dirty="0" sz="28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8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8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Will</a:t>
            </a:r>
            <a:r>
              <a:rPr dirty="0" sz="28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Redefine</a:t>
            </a:r>
            <a:r>
              <a:rPr dirty="0" sz="28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Global</a:t>
            </a:r>
            <a:r>
              <a:rPr dirty="0" sz="28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8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Building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  <a:spcBef>
                <a:spcPts val="58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Premier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League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has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become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one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world's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most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exciting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commercially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promising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properties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within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just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few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seasons.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27075" y="2443479"/>
            <a:ext cx="8886190" cy="5506720"/>
            <a:chOff x="227075" y="2443479"/>
            <a:chExt cx="8886190" cy="550672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616" y="2449829"/>
              <a:ext cx="2926930" cy="359486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33616" y="2449829"/>
              <a:ext cx="2927350" cy="3595370"/>
            </a:xfrm>
            <a:custGeom>
              <a:avLst/>
              <a:gdLst/>
              <a:ahLst/>
              <a:cxnLst/>
              <a:rect l="l" t="t" r="r" b="b"/>
              <a:pathLst>
                <a:path w="2927350" h="3595370">
                  <a:moveTo>
                    <a:pt x="0" y="487934"/>
                  </a:moveTo>
                  <a:lnTo>
                    <a:pt x="2233" y="440940"/>
                  </a:lnTo>
                  <a:lnTo>
                    <a:pt x="8796" y="395210"/>
                  </a:lnTo>
                  <a:lnTo>
                    <a:pt x="19484" y="350950"/>
                  </a:lnTo>
                  <a:lnTo>
                    <a:pt x="34094" y="308362"/>
                  </a:lnTo>
                  <a:lnTo>
                    <a:pt x="52420" y="267653"/>
                  </a:lnTo>
                  <a:lnTo>
                    <a:pt x="74258" y="229025"/>
                  </a:lnTo>
                  <a:lnTo>
                    <a:pt x="99405" y="192684"/>
                  </a:lnTo>
                  <a:lnTo>
                    <a:pt x="127654" y="158833"/>
                  </a:lnTo>
                  <a:lnTo>
                    <a:pt x="158803" y="127678"/>
                  </a:lnTo>
                  <a:lnTo>
                    <a:pt x="192647" y="99423"/>
                  </a:lnTo>
                  <a:lnTo>
                    <a:pt x="228981" y="74272"/>
                  </a:lnTo>
                  <a:lnTo>
                    <a:pt x="267600" y="52429"/>
                  </a:lnTo>
                  <a:lnTo>
                    <a:pt x="308301" y="34100"/>
                  </a:lnTo>
                  <a:lnTo>
                    <a:pt x="350879" y="19487"/>
                  </a:lnTo>
                  <a:lnTo>
                    <a:pt x="395130" y="8797"/>
                  </a:lnTo>
                  <a:lnTo>
                    <a:pt x="440849" y="2233"/>
                  </a:lnTo>
                  <a:lnTo>
                    <a:pt x="487832" y="0"/>
                  </a:lnTo>
                  <a:lnTo>
                    <a:pt x="2439123" y="0"/>
                  </a:lnTo>
                  <a:lnTo>
                    <a:pt x="2486116" y="2233"/>
                  </a:lnTo>
                  <a:lnTo>
                    <a:pt x="2531842" y="8797"/>
                  </a:lnTo>
                  <a:lnTo>
                    <a:pt x="2576097" y="19487"/>
                  </a:lnTo>
                  <a:lnTo>
                    <a:pt x="2618677" y="34100"/>
                  </a:lnTo>
                  <a:lnTo>
                    <a:pt x="2659378" y="52429"/>
                  </a:lnTo>
                  <a:lnTo>
                    <a:pt x="2697996" y="74272"/>
                  </a:lnTo>
                  <a:lnTo>
                    <a:pt x="2734326" y="99423"/>
                  </a:lnTo>
                  <a:lnTo>
                    <a:pt x="2768166" y="127678"/>
                  </a:lnTo>
                  <a:lnTo>
                    <a:pt x="2799309" y="158833"/>
                  </a:lnTo>
                  <a:lnTo>
                    <a:pt x="2827554" y="192684"/>
                  </a:lnTo>
                  <a:lnTo>
                    <a:pt x="2852694" y="229025"/>
                  </a:lnTo>
                  <a:lnTo>
                    <a:pt x="2874527" y="267653"/>
                  </a:lnTo>
                  <a:lnTo>
                    <a:pt x="2892848" y="308362"/>
                  </a:lnTo>
                  <a:lnTo>
                    <a:pt x="2907453" y="350950"/>
                  </a:lnTo>
                  <a:lnTo>
                    <a:pt x="2918138" y="395210"/>
                  </a:lnTo>
                  <a:lnTo>
                    <a:pt x="2924698" y="440940"/>
                  </a:lnTo>
                  <a:lnTo>
                    <a:pt x="2926930" y="487934"/>
                  </a:lnTo>
                  <a:lnTo>
                    <a:pt x="2926930" y="3107055"/>
                  </a:lnTo>
                  <a:lnTo>
                    <a:pt x="2924698" y="3154027"/>
                  </a:lnTo>
                  <a:lnTo>
                    <a:pt x="2918138" y="3199738"/>
                  </a:lnTo>
                  <a:lnTo>
                    <a:pt x="2907453" y="3243982"/>
                  </a:lnTo>
                  <a:lnTo>
                    <a:pt x="2892848" y="3286555"/>
                  </a:lnTo>
                  <a:lnTo>
                    <a:pt x="2874527" y="3327253"/>
                  </a:lnTo>
                  <a:lnTo>
                    <a:pt x="2852694" y="3365870"/>
                  </a:lnTo>
                  <a:lnTo>
                    <a:pt x="2827554" y="3402203"/>
                  </a:lnTo>
                  <a:lnTo>
                    <a:pt x="2799309" y="3436046"/>
                  </a:lnTo>
                  <a:lnTo>
                    <a:pt x="2768166" y="3467196"/>
                  </a:lnTo>
                  <a:lnTo>
                    <a:pt x="2734326" y="3495447"/>
                  </a:lnTo>
                  <a:lnTo>
                    <a:pt x="2697996" y="3520595"/>
                  </a:lnTo>
                  <a:lnTo>
                    <a:pt x="2659378" y="3542435"/>
                  </a:lnTo>
                  <a:lnTo>
                    <a:pt x="2618677" y="3560763"/>
                  </a:lnTo>
                  <a:lnTo>
                    <a:pt x="2576097" y="3575374"/>
                  </a:lnTo>
                  <a:lnTo>
                    <a:pt x="2531842" y="3586064"/>
                  </a:lnTo>
                  <a:lnTo>
                    <a:pt x="2486116" y="3592628"/>
                  </a:lnTo>
                  <a:lnTo>
                    <a:pt x="2439123" y="3594862"/>
                  </a:lnTo>
                  <a:lnTo>
                    <a:pt x="487832" y="3594862"/>
                  </a:lnTo>
                  <a:lnTo>
                    <a:pt x="440849" y="3592628"/>
                  </a:lnTo>
                  <a:lnTo>
                    <a:pt x="395130" y="3586064"/>
                  </a:lnTo>
                  <a:lnTo>
                    <a:pt x="350879" y="3575374"/>
                  </a:lnTo>
                  <a:lnTo>
                    <a:pt x="308301" y="3560763"/>
                  </a:lnTo>
                  <a:lnTo>
                    <a:pt x="267600" y="3542435"/>
                  </a:lnTo>
                  <a:lnTo>
                    <a:pt x="228981" y="3520595"/>
                  </a:lnTo>
                  <a:lnTo>
                    <a:pt x="192647" y="3495447"/>
                  </a:lnTo>
                  <a:lnTo>
                    <a:pt x="158803" y="3467196"/>
                  </a:lnTo>
                  <a:lnTo>
                    <a:pt x="127654" y="3436046"/>
                  </a:lnTo>
                  <a:lnTo>
                    <a:pt x="99405" y="3402203"/>
                  </a:lnTo>
                  <a:lnTo>
                    <a:pt x="74258" y="3365870"/>
                  </a:lnTo>
                  <a:lnTo>
                    <a:pt x="52420" y="3327253"/>
                  </a:lnTo>
                  <a:lnTo>
                    <a:pt x="34094" y="3286555"/>
                  </a:lnTo>
                  <a:lnTo>
                    <a:pt x="19484" y="3243982"/>
                  </a:lnTo>
                  <a:lnTo>
                    <a:pt x="8796" y="3199738"/>
                  </a:lnTo>
                  <a:lnTo>
                    <a:pt x="2233" y="3154027"/>
                  </a:lnTo>
                  <a:lnTo>
                    <a:pt x="0" y="3107055"/>
                  </a:lnTo>
                  <a:lnTo>
                    <a:pt x="0" y="487934"/>
                  </a:lnTo>
                  <a:close/>
                </a:path>
              </a:pathLst>
            </a:custGeom>
            <a:ln w="12699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075" y="5945123"/>
              <a:ext cx="3795522" cy="100660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087" y="6541008"/>
              <a:ext cx="4362450" cy="67741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2440" y="6541008"/>
              <a:ext cx="506717" cy="67741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47031" y="6541008"/>
              <a:ext cx="4120134" cy="67741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087" y="6906767"/>
              <a:ext cx="4776978" cy="67741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6967" y="6906767"/>
              <a:ext cx="506717" cy="67741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61560" y="6906767"/>
              <a:ext cx="4251197" cy="67741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087" y="7272527"/>
              <a:ext cx="6864858" cy="677418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512470" y="6051550"/>
            <a:ext cx="8384540" cy="2127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Niranjan</a:t>
            </a:r>
            <a:r>
              <a:rPr dirty="0" sz="3600" spc="-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libri"/>
                <a:cs typeface="Calibri"/>
              </a:rPr>
              <a:t>Gidwani</a:t>
            </a:r>
            <a:endParaRPr sz="3600">
              <a:latin typeface="Calibri"/>
              <a:cs typeface="Calibri"/>
            </a:endParaRPr>
          </a:p>
          <a:p>
            <a:pPr marL="12700" marR="40640">
              <a:lnSpc>
                <a:spcPct val="100000"/>
              </a:lnSpc>
              <a:spcBef>
                <a:spcPts val="45"/>
              </a:spcBef>
            </a:pPr>
            <a:r>
              <a:rPr dirty="0" sz="2400" spc="-75">
                <a:solidFill>
                  <a:srgbClr val="FFFFFF"/>
                </a:solidFill>
                <a:latin typeface="Trebuchet MS"/>
                <a:cs typeface="Trebuchet MS"/>
              </a:rPr>
              <a:t>Certified</a:t>
            </a:r>
            <a:r>
              <a:rPr dirty="0" sz="2400" spc="-1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Board</a:t>
            </a:r>
            <a:r>
              <a:rPr dirty="0" sz="2400" spc="-1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Director</a:t>
            </a:r>
            <a:r>
              <a:rPr dirty="0" sz="2400" spc="-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(MCA</a:t>
            </a:r>
            <a:r>
              <a:rPr dirty="0" sz="2400" spc="-1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400" spc="-1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India)</a:t>
            </a:r>
            <a:r>
              <a:rPr dirty="0" sz="2400" spc="-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20">
                <a:solidFill>
                  <a:srgbClr val="FFFFFF"/>
                </a:solidFill>
                <a:latin typeface="Trebuchet MS"/>
                <a:cs typeface="Trebuchet MS"/>
              </a:rPr>
              <a:t>|</a:t>
            </a:r>
            <a:r>
              <a:rPr dirty="0" sz="2400" spc="-1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Board</a:t>
            </a:r>
            <a:r>
              <a:rPr dirty="0" sz="2400" spc="-1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Member</a:t>
            </a:r>
            <a:r>
              <a:rPr dirty="0" sz="24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20">
                <a:solidFill>
                  <a:srgbClr val="FFFFFF"/>
                </a:solidFill>
                <a:latin typeface="Trebuchet MS"/>
                <a:cs typeface="Trebuchet MS"/>
              </a:rPr>
              <a:t>|</a:t>
            </a:r>
            <a:r>
              <a:rPr dirty="0" sz="2400" spc="-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Trebuchet MS"/>
                <a:cs typeface="Trebuchet MS"/>
              </a:rPr>
              <a:t>ESG 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Director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20">
                <a:solidFill>
                  <a:srgbClr val="FFFFFF"/>
                </a:solidFill>
                <a:latin typeface="Trebuchet MS"/>
                <a:cs typeface="Trebuchet MS"/>
              </a:rPr>
              <a:t>|</a:t>
            </a:r>
            <a:r>
              <a:rPr dirty="0" sz="2400" spc="-1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0">
                <a:solidFill>
                  <a:srgbClr val="FFFFFF"/>
                </a:solidFill>
                <a:latin typeface="Trebuchet MS"/>
                <a:cs typeface="Trebuchet MS"/>
              </a:rPr>
              <a:t>Digital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Director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20">
                <a:solidFill>
                  <a:srgbClr val="FFFFFF"/>
                </a:solidFill>
                <a:latin typeface="Trebuchet MS"/>
                <a:cs typeface="Trebuchet MS"/>
              </a:rPr>
              <a:t>|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5">
                <a:solidFill>
                  <a:srgbClr val="FFFFFF"/>
                </a:solidFill>
                <a:latin typeface="Trebuchet MS"/>
                <a:cs typeface="Trebuchet MS"/>
              </a:rPr>
              <a:t>Fellow</a:t>
            </a:r>
            <a:r>
              <a:rPr dirty="0" sz="2400" spc="-1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8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Board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Stewardship</a:t>
            </a:r>
            <a:r>
              <a:rPr dirty="0" sz="2400" spc="-1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20">
                <a:solidFill>
                  <a:srgbClr val="FFFFFF"/>
                </a:solidFill>
                <a:latin typeface="Trebuchet MS"/>
                <a:cs typeface="Trebuchet MS"/>
              </a:rPr>
              <a:t>|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Member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UAE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Superbrands</a:t>
            </a:r>
            <a:r>
              <a:rPr dirty="0" sz="2400" spc="-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Council</a:t>
            </a:r>
            <a:r>
              <a:rPr dirty="0" sz="2400" spc="-1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20">
                <a:solidFill>
                  <a:srgbClr val="FFFFFF"/>
                </a:solidFill>
                <a:latin typeface="Trebuchet MS"/>
                <a:cs typeface="Trebuchet MS"/>
              </a:rPr>
              <a:t>|</a:t>
            </a:r>
            <a:r>
              <a:rPr dirty="0" sz="240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85">
                <a:solidFill>
                  <a:srgbClr val="FFFFFF"/>
                </a:solidFill>
                <a:latin typeface="Trebuchet MS"/>
                <a:cs typeface="Trebuchet MS"/>
              </a:rPr>
              <a:t>HBR</a:t>
            </a:r>
            <a:r>
              <a:rPr dirty="0" sz="2400" spc="-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Trebuchet MS"/>
                <a:cs typeface="Trebuchet MS"/>
              </a:rPr>
              <a:t>Advisory</a:t>
            </a:r>
            <a:r>
              <a:rPr dirty="0" sz="2400" spc="-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Council</a:t>
            </a:r>
            <a:endParaRPr sz="24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1385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  <a:hlinkClick r:id="rId11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59078" rIns="0" bIns="0" rtlCol="0" vert="horz">
            <a:spAutoFit/>
          </a:bodyPr>
          <a:lstStyle/>
          <a:p>
            <a:pPr marL="5871845" marR="5080">
              <a:lnSpc>
                <a:spcPts val="4910"/>
              </a:lnSpc>
              <a:spcBef>
                <a:spcPts val="975"/>
              </a:spcBef>
            </a:pPr>
            <a:r>
              <a:rPr dirty="0" sz="4800">
                <a:latin typeface="Calibri"/>
                <a:cs typeface="Calibri"/>
              </a:rPr>
              <a:t>WPL:</a:t>
            </a:r>
            <a:r>
              <a:rPr dirty="0" sz="4800" spc="-45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India's</a:t>
            </a:r>
            <a:r>
              <a:rPr dirty="0" sz="4800" spc="-45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Biggest</a:t>
            </a:r>
            <a:r>
              <a:rPr dirty="0" sz="4800" spc="-75">
                <a:latin typeface="Calibri"/>
                <a:cs typeface="Calibri"/>
              </a:rPr>
              <a:t> </a:t>
            </a:r>
            <a:r>
              <a:rPr dirty="0" sz="4800" spc="-10">
                <a:latin typeface="Calibri"/>
                <a:cs typeface="Calibri"/>
              </a:rPr>
              <a:t>Emerging </a:t>
            </a:r>
            <a:r>
              <a:rPr dirty="0" sz="4800">
                <a:latin typeface="Calibri"/>
                <a:cs typeface="Calibri"/>
              </a:rPr>
              <a:t>Consumer</a:t>
            </a:r>
            <a:r>
              <a:rPr dirty="0" sz="4800" spc="-50">
                <a:latin typeface="Calibri"/>
                <a:cs typeface="Calibri"/>
              </a:rPr>
              <a:t> </a:t>
            </a:r>
            <a:r>
              <a:rPr dirty="0" sz="4800" spc="-10">
                <a:latin typeface="Calibri"/>
                <a:cs typeface="Calibri"/>
              </a:rPr>
              <a:t>Touchpoint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280150" y="2370963"/>
            <a:ext cx="7556500" cy="2572385"/>
            <a:chOff x="6280150" y="2370963"/>
            <a:chExt cx="7556500" cy="2572385"/>
          </a:xfrm>
        </p:grpSpPr>
        <p:sp>
          <p:nvSpPr>
            <p:cNvPr id="5" name="object 5" descr=""/>
            <p:cNvSpPr/>
            <p:nvPr/>
          </p:nvSpPr>
          <p:spPr>
            <a:xfrm>
              <a:off x="6280150" y="2370963"/>
              <a:ext cx="7556500" cy="2572385"/>
            </a:xfrm>
            <a:custGeom>
              <a:avLst/>
              <a:gdLst/>
              <a:ahLst/>
              <a:cxnLst/>
              <a:rect l="l" t="t" r="r" b="b"/>
              <a:pathLst>
                <a:path w="7556500" h="2572385">
                  <a:moveTo>
                    <a:pt x="7473061" y="0"/>
                  </a:moveTo>
                  <a:lnTo>
                    <a:pt x="83438" y="0"/>
                  </a:lnTo>
                  <a:lnTo>
                    <a:pt x="50952" y="6554"/>
                  </a:lnTo>
                  <a:lnTo>
                    <a:pt x="24431" y="24431"/>
                  </a:lnTo>
                  <a:lnTo>
                    <a:pt x="6554" y="50952"/>
                  </a:lnTo>
                  <a:lnTo>
                    <a:pt x="0" y="83438"/>
                  </a:lnTo>
                  <a:lnTo>
                    <a:pt x="0" y="2488946"/>
                  </a:lnTo>
                  <a:lnTo>
                    <a:pt x="6554" y="2521358"/>
                  </a:lnTo>
                  <a:lnTo>
                    <a:pt x="24431" y="2547842"/>
                  </a:lnTo>
                  <a:lnTo>
                    <a:pt x="50952" y="2565705"/>
                  </a:lnTo>
                  <a:lnTo>
                    <a:pt x="83438" y="2572258"/>
                  </a:lnTo>
                  <a:lnTo>
                    <a:pt x="7473061" y="2572258"/>
                  </a:lnTo>
                  <a:lnTo>
                    <a:pt x="7505547" y="2565705"/>
                  </a:lnTo>
                  <a:lnTo>
                    <a:pt x="7532068" y="2547842"/>
                  </a:lnTo>
                  <a:lnTo>
                    <a:pt x="7549945" y="2521358"/>
                  </a:lnTo>
                  <a:lnTo>
                    <a:pt x="7556500" y="2488946"/>
                  </a:lnTo>
                  <a:lnTo>
                    <a:pt x="7556500" y="83438"/>
                  </a:lnTo>
                  <a:lnTo>
                    <a:pt x="7549945" y="50952"/>
                  </a:lnTo>
                  <a:lnTo>
                    <a:pt x="7532068" y="24431"/>
                  </a:lnTo>
                  <a:lnTo>
                    <a:pt x="7505547" y="6554"/>
                  </a:lnTo>
                  <a:lnTo>
                    <a:pt x="7473061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8523" y="2569337"/>
              <a:ext cx="595630" cy="595630"/>
            </a:xfrm>
            <a:custGeom>
              <a:avLst/>
              <a:gdLst/>
              <a:ahLst/>
              <a:cxnLst/>
              <a:rect l="l" t="t" r="r" b="b"/>
              <a:pathLst>
                <a:path w="595629" h="595630">
                  <a:moveTo>
                    <a:pt x="297687" y="0"/>
                  </a:moveTo>
                  <a:lnTo>
                    <a:pt x="249418" y="3898"/>
                  </a:lnTo>
                  <a:lnTo>
                    <a:pt x="203622" y="15183"/>
                  </a:lnTo>
                  <a:lnTo>
                    <a:pt x="160914" y="33240"/>
                  </a:lnTo>
                  <a:lnTo>
                    <a:pt x="121907" y="57456"/>
                  </a:lnTo>
                  <a:lnTo>
                    <a:pt x="87217" y="87217"/>
                  </a:lnTo>
                  <a:lnTo>
                    <a:pt x="57456" y="121907"/>
                  </a:lnTo>
                  <a:lnTo>
                    <a:pt x="33240" y="160914"/>
                  </a:lnTo>
                  <a:lnTo>
                    <a:pt x="15183" y="203622"/>
                  </a:lnTo>
                  <a:lnTo>
                    <a:pt x="3898" y="249418"/>
                  </a:lnTo>
                  <a:lnTo>
                    <a:pt x="0" y="297688"/>
                  </a:lnTo>
                  <a:lnTo>
                    <a:pt x="3898" y="345957"/>
                  </a:lnTo>
                  <a:lnTo>
                    <a:pt x="15183" y="391753"/>
                  </a:lnTo>
                  <a:lnTo>
                    <a:pt x="33240" y="434461"/>
                  </a:lnTo>
                  <a:lnTo>
                    <a:pt x="57456" y="473468"/>
                  </a:lnTo>
                  <a:lnTo>
                    <a:pt x="87217" y="508158"/>
                  </a:lnTo>
                  <a:lnTo>
                    <a:pt x="121907" y="537919"/>
                  </a:lnTo>
                  <a:lnTo>
                    <a:pt x="160914" y="562135"/>
                  </a:lnTo>
                  <a:lnTo>
                    <a:pt x="203622" y="580192"/>
                  </a:lnTo>
                  <a:lnTo>
                    <a:pt x="249418" y="591477"/>
                  </a:lnTo>
                  <a:lnTo>
                    <a:pt x="297687" y="595376"/>
                  </a:lnTo>
                  <a:lnTo>
                    <a:pt x="345957" y="591477"/>
                  </a:lnTo>
                  <a:lnTo>
                    <a:pt x="391753" y="580192"/>
                  </a:lnTo>
                  <a:lnTo>
                    <a:pt x="434461" y="562135"/>
                  </a:lnTo>
                  <a:lnTo>
                    <a:pt x="473468" y="537919"/>
                  </a:lnTo>
                  <a:lnTo>
                    <a:pt x="508158" y="508158"/>
                  </a:lnTo>
                  <a:lnTo>
                    <a:pt x="537919" y="473468"/>
                  </a:lnTo>
                  <a:lnTo>
                    <a:pt x="562135" y="434461"/>
                  </a:lnTo>
                  <a:lnTo>
                    <a:pt x="580192" y="391753"/>
                  </a:lnTo>
                  <a:lnTo>
                    <a:pt x="591477" y="345957"/>
                  </a:lnTo>
                  <a:lnTo>
                    <a:pt x="595376" y="297688"/>
                  </a:lnTo>
                  <a:lnTo>
                    <a:pt x="591477" y="249418"/>
                  </a:lnTo>
                  <a:lnTo>
                    <a:pt x="580192" y="203622"/>
                  </a:lnTo>
                  <a:lnTo>
                    <a:pt x="562135" y="160914"/>
                  </a:lnTo>
                  <a:lnTo>
                    <a:pt x="537919" y="121907"/>
                  </a:lnTo>
                  <a:lnTo>
                    <a:pt x="508158" y="87217"/>
                  </a:lnTo>
                  <a:lnTo>
                    <a:pt x="473468" y="57456"/>
                  </a:lnTo>
                  <a:lnTo>
                    <a:pt x="434461" y="33240"/>
                  </a:lnTo>
                  <a:lnTo>
                    <a:pt x="391753" y="15183"/>
                  </a:lnTo>
                  <a:lnTo>
                    <a:pt x="345957" y="3898"/>
                  </a:lnTo>
                  <a:lnTo>
                    <a:pt x="297687" y="0"/>
                  </a:lnTo>
                  <a:close/>
                </a:path>
              </a:pathLst>
            </a:custGeom>
            <a:solidFill>
              <a:srgbClr val="EDADF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8923" y="2738493"/>
              <a:ext cx="154607" cy="25685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466459" y="3059175"/>
            <a:ext cx="7178675" cy="168148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3600" spc="-10" b="1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3600" spc="-17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E4DCE6"/>
                </a:solidFill>
                <a:latin typeface="Calibri"/>
                <a:cs typeface="Calibri"/>
              </a:rPr>
              <a:t>Investment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71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like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OpenAI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(ChatGPT)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treating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India's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biggest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emerging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consumer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touchpoint,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side-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bet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cricket.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280150" y="5141595"/>
            <a:ext cx="7556500" cy="2438400"/>
            <a:chOff x="6280150" y="5141595"/>
            <a:chExt cx="7556500" cy="2438400"/>
          </a:xfrm>
        </p:grpSpPr>
        <p:sp>
          <p:nvSpPr>
            <p:cNvPr id="10" name="object 10" descr=""/>
            <p:cNvSpPr/>
            <p:nvPr/>
          </p:nvSpPr>
          <p:spPr>
            <a:xfrm>
              <a:off x="6280150" y="5141595"/>
              <a:ext cx="7556500" cy="2438400"/>
            </a:xfrm>
            <a:custGeom>
              <a:avLst/>
              <a:gdLst/>
              <a:ahLst/>
              <a:cxnLst/>
              <a:rect l="l" t="t" r="r" b="b"/>
              <a:pathLst>
                <a:path w="7556500" h="2438400">
                  <a:moveTo>
                    <a:pt x="7466330" y="0"/>
                  </a:moveTo>
                  <a:lnTo>
                    <a:pt x="90170" y="0"/>
                  </a:lnTo>
                  <a:lnTo>
                    <a:pt x="55078" y="7088"/>
                  </a:lnTo>
                  <a:lnTo>
                    <a:pt x="26416" y="26415"/>
                  </a:lnTo>
                  <a:lnTo>
                    <a:pt x="7088" y="55078"/>
                  </a:lnTo>
                  <a:lnTo>
                    <a:pt x="0" y="90169"/>
                  </a:lnTo>
                  <a:lnTo>
                    <a:pt x="0" y="2348153"/>
                  </a:lnTo>
                  <a:lnTo>
                    <a:pt x="7088" y="2383241"/>
                  </a:lnTo>
                  <a:lnTo>
                    <a:pt x="26416" y="2411895"/>
                  </a:lnTo>
                  <a:lnTo>
                    <a:pt x="55078" y="2431214"/>
                  </a:lnTo>
                  <a:lnTo>
                    <a:pt x="90170" y="2438298"/>
                  </a:lnTo>
                  <a:lnTo>
                    <a:pt x="7466330" y="2438298"/>
                  </a:lnTo>
                  <a:lnTo>
                    <a:pt x="7501421" y="2431214"/>
                  </a:lnTo>
                  <a:lnTo>
                    <a:pt x="7530084" y="2411895"/>
                  </a:lnTo>
                  <a:lnTo>
                    <a:pt x="7549411" y="2383241"/>
                  </a:lnTo>
                  <a:lnTo>
                    <a:pt x="7556500" y="2348153"/>
                  </a:lnTo>
                  <a:lnTo>
                    <a:pt x="7556500" y="90169"/>
                  </a:lnTo>
                  <a:lnTo>
                    <a:pt x="7549411" y="55078"/>
                  </a:lnTo>
                  <a:lnTo>
                    <a:pt x="7530084" y="26415"/>
                  </a:lnTo>
                  <a:lnTo>
                    <a:pt x="7501421" y="7088"/>
                  </a:lnTo>
                  <a:lnTo>
                    <a:pt x="7466330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478523" y="5339969"/>
              <a:ext cx="595630" cy="595630"/>
            </a:xfrm>
            <a:custGeom>
              <a:avLst/>
              <a:gdLst/>
              <a:ahLst/>
              <a:cxnLst/>
              <a:rect l="l" t="t" r="r" b="b"/>
              <a:pathLst>
                <a:path w="595629" h="595629">
                  <a:moveTo>
                    <a:pt x="297687" y="0"/>
                  </a:moveTo>
                  <a:lnTo>
                    <a:pt x="249418" y="3894"/>
                  </a:lnTo>
                  <a:lnTo>
                    <a:pt x="203622" y="15170"/>
                  </a:lnTo>
                  <a:lnTo>
                    <a:pt x="160914" y="33216"/>
                  </a:lnTo>
                  <a:lnTo>
                    <a:pt x="121907" y="57420"/>
                  </a:lnTo>
                  <a:lnTo>
                    <a:pt x="87217" y="87169"/>
                  </a:lnTo>
                  <a:lnTo>
                    <a:pt x="57456" y="121852"/>
                  </a:lnTo>
                  <a:lnTo>
                    <a:pt x="33240" y="160858"/>
                  </a:lnTo>
                  <a:lnTo>
                    <a:pt x="15183" y="203573"/>
                  </a:lnTo>
                  <a:lnTo>
                    <a:pt x="3898" y="249387"/>
                  </a:lnTo>
                  <a:lnTo>
                    <a:pt x="0" y="297687"/>
                  </a:lnTo>
                  <a:lnTo>
                    <a:pt x="3898" y="345953"/>
                  </a:lnTo>
                  <a:lnTo>
                    <a:pt x="15183" y="391740"/>
                  </a:lnTo>
                  <a:lnTo>
                    <a:pt x="33240" y="434434"/>
                  </a:lnTo>
                  <a:lnTo>
                    <a:pt x="57456" y="473423"/>
                  </a:lnTo>
                  <a:lnTo>
                    <a:pt x="87217" y="508095"/>
                  </a:lnTo>
                  <a:lnTo>
                    <a:pt x="121907" y="537836"/>
                  </a:lnTo>
                  <a:lnTo>
                    <a:pt x="160914" y="562035"/>
                  </a:lnTo>
                  <a:lnTo>
                    <a:pt x="203622" y="580079"/>
                  </a:lnTo>
                  <a:lnTo>
                    <a:pt x="249418" y="591354"/>
                  </a:lnTo>
                  <a:lnTo>
                    <a:pt x="297687" y="595248"/>
                  </a:lnTo>
                  <a:lnTo>
                    <a:pt x="345957" y="591354"/>
                  </a:lnTo>
                  <a:lnTo>
                    <a:pt x="391753" y="580079"/>
                  </a:lnTo>
                  <a:lnTo>
                    <a:pt x="434461" y="562035"/>
                  </a:lnTo>
                  <a:lnTo>
                    <a:pt x="473468" y="537836"/>
                  </a:lnTo>
                  <a:lnTo>
                    <a:pt x="508158" y="508095"/>
                  </a:lnTo>
                  <a:lnTo>
                    <a:pt x="537919" y="473423"/>
                  </a:lnTo>
                  <a:lnTo>
                    <a:pt x="562135" y="434434"/>
                  </a:lnTo>
                  <a:lnTo>
                    <a:pt x="580192" y="391740"/>
                  </a:lnTo>
                  <a:lnTo>
                    <a:pt x="591477" y="345953"/>
                  </a:lnTo>
                  <a:lnTo>
                    <a:pt x="595376" y="297687"/>
                  </a:lnTo>
                  <a:lnTo>
                    <a:pt x="591477" y="249387"/>
                  </a:lnTo>
                  <a:lnTo>
                    <a:pt x="580192" y="203573"/>
                  </a:lnTo>
                  <a:lnTo>
                    <a:pt x="562135" y="160858"/>
                  </a:lnTo>
                  <a:lnTo>
                    <a:pt x="537919" y="121852"/>
                  </a:lnTo>
                  <a:lnTo>
                    <a:pt x="508158" y="87169"/>
                  </a:lnTo>
                  <a:lnTo>
                    <a:pt x="473468" y="57420"/>
                  </a:lnTo>
                  <a:lnTo>
                    <a:pt x="434461" y="33216"/>
                  </a:lnTo>
                  <a:lnTo>
                    <a:pt x="391753" y="15170"/>
                  </a:lnTo>
                  <a:lnTo>
                    <a:pt x="345957" y="3894"/>
                  </a:lnTo>
                  <a:lnTo>
                    <a:pt x="297687" y="0"/>
                  </a:lnTo>
                  <a:close/>
                </a:path>
              </a:pathLst>
            </a:custGeom>
            <a:solidFill>
              <a:srgbClr val="EDADF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47922" y="5523329"/>
              <a:ext cx="256596" cy="230649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6466459" y="5829742"/>
            <a:ext cx="6076315" cy="168148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3600" spc="-10" b="1">
                <a:solidFill>
                  <a:srgbClr val="E4DCE6"/>
                </a:solidFill>
                <a:latin typeface="Calibri"/>
                <a:cs typeface="Calibri"/>
              </a:rPr>
              <a:t>Outsized</a:t>
            </a:r>
            <a:r>
              <a:rPr dirty="0" sz="3600" spc="-15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E4DCE6"/>
                </a:solidFill>
                <a:latin typeface="Calibri"/>
                <a:cs typeface="Calibri"/>
              </a:rPr>
              <a:t>Returns</a:t>
            </a:r>
            <a:endParaRPr sz="3600">
              <a:latin typeface="Calibri"/>
              <a:cs typeface="Calibri"/>
            </a:endParaRPr>
          </a:p>
          <a:p>
            <a:pPr algn="just" marL="12700" marR="5080">
              <a:lnSpc>
                <a:spcPct val="86900"/>
              </a:lnSpc>
              <a:spcBef>
                <a:spcPts val="710"/>
              </a:spcBef>
            </a:pP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WPL-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first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will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enjoy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exceptional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returns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in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marketing,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governance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reputation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long-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term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influence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5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280150" y="1180972"/>
            <a:ext cx="1813560" cy="373380"/>
            <a:chOff x="6280150" y="1180972"/>
            <a:chExt cx="1813560" cy="373380"/>
          </a:xfrm>
        </p:grpSpPr>
        <p:sp>
          <p:nvSpPr>
            <p:cNvPr id="4" name="object 4" descr=""/>
            <p:cNvSpPr/>
            <p:nvPr/>
          </p:nvSpPr>
          <p:spPr>
            <a:xfrm>
              <a:off x="6280150" y="1180972"/>
              <a:ext cx="1813560" cy="373380"/>
            </a:xfrm>
            <a:custGeom>
              <a:avLst/>
              <a:gdLst/>
              <a:ahLst/>
              <a:cxnLst/>
              <a:rect l="l" t="t" r="r" b="b"/>
              <a:pathLst>
                <a:path w="1813559" h="373380">
                  <a:moveTo>
                    <a:pt x="1746630" y="0"/>
                  </a:moveTo>
                  <a:lnTo>
                    <a:pt x="66675" y="0"/>
                  </a:lnTo>
                  <a:lnTo>
                    <a:pt x="40719" y="5238"/>
                  </a:lnTo>
                  <a:lnTo>
                    <a:pt x="19526" y="19526"/>
                  </a:lnTo>
                  <a:lnTo>
                    <a:pt x="5238" y="40719"/>
                  </a:lnTo>
                  <a:lnTo>
                    <a:pt x="0" y="66675"/>
                  </a:lnTo>
                  <a:lnTo>
                    <a:pt x="0" y="306450"/>
                  </a:lnTo>
                  <a:lnTo>
                    <a:pt x="5238" y="332406"/>
                  </a:lnTo>
                  <a:lnTo>
                    <a:pt x="19526" y="353599"/>
                  </a:lnTo>
                  <a:lnTo>
                    <a:pt x="40719" y="367887"/>
                  </a:lnTo>
                  <a:lnTo>
                    <a:pt x="66675" y="373125"/>
                  </a:lnTo>
                  <a:lnTo>
                    <a:pt x="1746630" y="373125"/>
                  </a:lnTo>
                  <a:lnTo>
                    <a:pt x="1772586" y="367887"/>
                  </a:lnTo>
                  <a:lnTo>
                    <a:pt x="1793779" y="353599"/>
                  </a:lnTo>
                  <a:lnTo>
                    <a:pt x="1808067" y="332406"/>
                  </a:lnTo>
                  <a:lnTo>
                    <a:pt x="1813305" y="306450"/>
                  </a:lnTo>
                  <a:lnTo>
                    <a:pt x="1813305" y="66675"/>
                  </a:lnTo>
                  <a:lnTo>
                    <a:pt x="1808067" y="40719"/>
                  </a:lnTo>
                  <a:lnTo>
                    <a:pt x="1793779" y="19526"/>
                  </a:lnTo>
                  <a:lnTo>
                    <a:pt x="1772586" y="5238"/>
                  </a:lnTo>
                  <a:lnTo>
                    <a:pt x="1746630" y="0"/>
                  </a:lnTo>
                  <a:close/>
                </a:path>
              </a:pathLst>
            </a:custGeom>
            <a:solidFill>
              <a:srgbClr val="3D08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28856" y="1291537"/>
              <a:ext cx="99611" cy="148867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625208" y="1240282"/>
            <a:ext cx="12084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E4DCE6"/>
                </a:solidFill>
                <a:latin typeface="Calibri"/>
                <a:cs typeface="Calibri"/>
              </a:rPr>
              <a:t>GROWTH</a:t>
            </a:r>
            <a:r>
              <a:rPr dirty="0" sz="1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E4DCE6"/>
                </a:solidFill>
                <a:latin typeface="Calibri"/>
                <a:cs typeface="Calibri"/>
              </a:rPr>
              <a:t>STORY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267958" y="1663395"/>
            <a:ext cx="7742555" cy="131953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585"/>
              </a:spcBef>
            </a:pPr>
            <a:r>
              <a:rPr dirty="0" sz="4400">
                <a:latin typeface="Calibri"/>
                <a:cs typeface="Calibri"/>
              </a:rPr>
              <a:t>The</a:t>
            </a:r>
            <a:r>
              <a:rPr dirty="0" sz="4400" spc="-1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WPL</a:t>
            </a:r>
            <a:r>
              <a:rPr dirty="0" sz="4400" spc="-3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Phenomenon:</a:t>
            </a:r>
            <a:r>
              <a:rPr dirty="0" sz="4400" spc="-3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Explosive Growth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85103" y="2882937"/>
            <a:ext cx="2347595" cy="2974975"/>
          </a:xfrm>
          <a:prstGeom prst="rect">
            <a:avLst/>
          </a:prstGeom>
        </p:spPr>
        <p:txBody>
          <a:bodyPr wrap="square" lIns="0" tIns="2781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90"/>
              </a:spcBef>
            </a:pPr>
            <a:r>
              <a:rPr dirty="0" sz="4800" spc="-10" b="1">
                <a:solidFill>
                  <a:srgbClr val="E4DCE6"/>
                </a:solidFill>
                <a:latin typeface="Calibri"/>
                <a:cs typeface="Calibri"/>
              </a:rPr>
              <a:t>300M+</a:t>
            </a:r>
            <a:endParaRPr sz="4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dirty="0" sz="2800" spc="-40" b="1">
                <a:solidFill>
                  <a:srgbClr val="E4DCE6"/>
                </a:solidFill>
                <a:latin typeface="Calibri"/>
                <a:cs typeface="Calibri"/>
              </a:rPr>
              <a:t>Total</a:t>
            </a:r>
            <a:r>
              <a:rPr dirty="0" sz="2800" spc="-11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E4DCE6"/>
                </a:solidFill>
                <a:latin typeface="Calibri"/>
                <a:cs typeface="Calibri"/>
              </a:rPr>
              <a:t>Viewers</a:t>
            </a:r>
            <a:endParaRPr sz="2800">
              <a:latin typeface="Calibri"/>
              <a:cs typeface="Calibri"/>
            </a:endParaRPr>
          </a:p>
          <a:p>
            <a:pPr algn="ctr" marL="12065" marR="5080">
              <a:lnSpc>
                <a:spcPct val="104299"/>
              </a:lnSpc>
              <a:spcBef>
                <a:spcPts val="790"/>
              </a:spcBef>
            </a:pP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0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reached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over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300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million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viewers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by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2025,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up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from</a:t>
            </a:r>
            <a:r>
              <a:rPr dirty="0" sz="2000" spc="-1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150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million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E4DCE6"/>
                </a:solidFill>
                <a:latin typeface="Calibri"/>
                <a:cs typeface="Calibri"/>
              </a:rPr>
              <a:t>2023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752713" y="2882937"/>
            <a:ext cx="2614295" cy="2974975"/>
          </a:xfrm>
          <a:prstGeom prst="rect">
            <a:avLst/>
          </a:prstGeom>
        </p:spPr>
        <p:txBody>
          <a:bodyPr wrap="square" lIns="0" tIns="2781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90"/>
              </a:spcBef>
            </a:pPr>
            <a:r>
              <a:rPr dirty="0" sz="4800" spc="-25" b="1">
                <a:solidFill>
                  <a:srgbClr val="E4DCE6"/>
                </a:solidFill>
                <a:latin typeface="Calibri"/>
                <a:cs typeface="Calibri"/>
              </a:rPr>
              <a:t>30M</a:t>
            </a:r>
            <a:endParaRPr sz="4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dirty="0" sz="2800" b="1">
                <a:solidFill>
                  <a:srgbClr val="E4DCE6"/>
                </a:solidFill>
                <a:latin typeface="Calibri"/>
                <a:cs typeface="Calibri"/>
              </a:rPr>
              <a:t>Opening</a:t>
            </a:r>
            <a:r>
              <a:rPr dirty="0" sz="2800" spc="-13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E4DCE6"/>
                </a:solidFill>
                <a:latin typeface="Calibri"/>
                <a:cs typeface="Calibri"/>
              </a:rPr>
              <a:t>Matches</a:t>
            </a:r>
            <a:endParaRPr sz="2800">
              <a:latin typeface="Calibri"/>
              <a:cs typeface="Calibri"/>
            </a:endParaRPr>
          </a:p>
          <a:p>
            <a:pPr algn="ctr" marL="271145" marR="264160" indent="-1270">
              <a:lnSpc>
                <a:spcPct val="104200"/>
              </a:lnSpc>
              <a:spcBef>
                <a:spcPts val="790"/>
              </a:spcBef>
            </a:pP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Single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opening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matches</a:t>
            </a:r>
            <a:r>
              <a:rPr dirty="0" sz="2000" spc="-114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drawing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around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30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million viewers</a:t>
            </a:r>
            <a:r>
              <a:rPr dirty="0" sz="2000" spc="-2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on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TV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alone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531345" y="2882937"/>
            <a:ext cx="2258695" cy="3293745"/>
          </a:xfrm>
          <a:prstGeom prst="rect">
            <a:avLst/>
          </a:prstGeom>
        </p:spPr>
        <p:txBody>
          <a:bodyPr wrap="square" lIns="0" tIns="2781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90"/>
              </a:spcBef>
            </a:pPr>
            <a:r>
              <a:rPr dirty="0" sz="4800" spc="-10" b="1">
                <a:solidFill>
                  <a:srgbClr val="E4DCE6"/>
                </a:solidFill>
                <a:latin typeface="Calibri"/>
                <a:cs typeface="Calibri"/>
              </a:rPr>
              <a:t>140%+</a:t>
            </a:r>
            <a:endParaRPr sz="4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15"/>
              </a:spcBef>
            </a:pPr>
            <a:r>
              <a:rPr dirty="0" sz="2800" spc="-40" b="1">
                <a:solidFill>
                  <a:srgbClr val="E4DCE6"/>
                </a:solidFill>
                <a:latin typeface="Calibri"/>
                <a:cs typeface="Calibri"/>
              </a:rPr>
              <a:t>YoY</a:t>
            </a:r>
            <a:r>
              <a:rPr dirty="0" sz="2800" spc="-11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E4DCE6"/>
                </a:solidFill>
                <a:latin typeface="Calibri"/>
                <a:cs typeface="Calibri"/>
              </a:rPr>
              <a:t>Growth</a:t>
            </a:r>
            <a:endParaRPr sz="2800">
              <a:latin typeface="Calibri"/>
              <a:cs typeface="Calibri"/>
            </a:endParaRPr>
          </a:p>
          <a:p>
            <a:pPr algn="ctr" marL="12700" marR="5080" indent="1270">
              <a:lnSpc>
                <a:spcPct val="104299"/>
              </a:lnSpc>
              <a:spcBef>
                <a:spcPts val="790"/>
              </a:spcBef>
            </a:pP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Year-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on-</a:t>
            </a:r>
            <a:r>
              <a:rPr dirty="0" sz="2000" spc="-20">
                <a:solidFill>
                  <a:srgbClr val="E4DCE6"/>
                </a:solidFill>
                <a:latin typeface="Calibri"/>
                <a:cs typeface="Calibri"/>
              </a:rPr>
              <a:t>year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viewership</a:t>
            </a:r>
            <a:r>
              <a:rPr dirty="0" sz="20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growth</a:t>
            </a:r>
            <a:r>
              <a:rPr dirty="0" sz="20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on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linear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TV,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making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it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one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India's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fastest-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scaling</a:t>
            </a:r>
            <a:r>
              <a:rPr dirty="0" sz="20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properties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871209" y="6602374"/>
            <a:ext cx="7973695" cy="108712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 marR="5080">
              <a:lnSpc>
                <a:spcPct val="74500"/>
              </a:lnSpc>
              <a:spcBef>
                <a:spcPts val="950"/>
              </a:spcBef>
            </a:pP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Franchise</a:t>
            </a:r>
            <a:r>
              <a:rPr dirty="0" sz="2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sponsorship</a:t>
            </a:r>
            <a:r>
              <a:rPr dirty="0" sz="28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interest</a:t>
            </a:r>
            <a:r>
              <a:rPr dirty="0" sz="28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8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now</a:t>
            </a:r>
            <a:r>
              <a:rPr dirty="0" sz="28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at</a:t>
            </a:r>
            <a:r>
              <a:rPr dirty="0" sz="28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an</a:t>
            </a:r>
            <a:r>
              <a:rPr dirty="0" sz="28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"inflection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point",</a:t>
            </a:r>
            <a:r>
              <a:rPr dirty="0" sz="28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with</a:t>
            </a:r>
            <a:r>
              <a:rPr dirty="0" sz="28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teams</a:t>
            </a:r>
            <a:r>
              <a:rPr dirty="0" sz="28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expecting</a:t>
            </a:r>
            <a:r>
              <a:rPr dirty="0" sz="28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high</a:t>
            </a:r>
            <a:r>
              <a:rPr dirty="0" sz="28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30">
                <a:solidFill>
                  <a:srgbClr val="E4DCE6"/>
                </a:solidFill>
                <a:latin typeface="Calibri"/>
                <a:cs typeface="Calibri"/>
              </a:rPr>
              <a:t>double-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digit</a:t>
            </a:r>
            <a:r>
              <a:rPr dirty="0" sz="28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revenue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growth</a:t>
            </a:r>
            <a:r>
              <a:rPr dirty="0" sz="2800" spc="-10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from</a:t>
            </a:r>
            <a:r>
              <a:rPr dirty="0" sz="2800" spc="-10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8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partnerships.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67958" y="852297"/>
            <a:ext cx="633158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latin typeface="Calibri"/>
                <a:cs typeface="Calibri"/>
              </a:rPr>
              <a:t>Why</a:t>
            </a:r>
            <a:r>
              <a:rPr dirty="0" sz="4400" spc="-9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Early</a:t>
            </a:r>
            <a:r>
              <a:rPr dirty="0" sz="4400" spc="-9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Entrants</a:t>
            </a:r>
            <a:r>
              <a:rPr dirty="0" sz="4400" spc="-114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Win</a:t>
            </a:r>
            <a:r>
              <a:rPr dirty="0" sz="4400" spc="-90">
                <a:latin typeface="Calibri"/>
                <a:cs typeface="Calibri"/>
              </a:rPr>
              <a:t> </a:t>
            </a:r>
            <a:r>
              <a:rPr dirty="0" sz="4400" spc="-25">
                <a:latin typeface="Calibri"/>
                <a:cs typeface="Calibri"/>
              </a:rPr>
              <a:t>Big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280150" y="2033651"/>
            <a:ext cx="595630" cy="1610995"/>
            <a:chOff x="6280150" y="2033651"/>
            <a:chExt cx="595630" cy="1610995"/>
          </a:xfrm>
        </p:grpSpPr>
        <p:sp>
          <p:nvSpPr>
            <p:cNvPr id="5" name="object 5" descr=""/>
            <p:cNvSpPr/>
            <p:nvPr/>
          </p:nvSpPr>
          <p:spPr>
            <a:xfrm>
              <a:off x="6280150" y="2033650"/>
              <a:ext cx="595630" cy="1610995"/>
            </a:xfrm>
            <a:custGeom>
              <a:avLst/>
              <a:gdLst/>
              <a:ahLst/>
              <a:cxnLst/>
              <a:rect l="l" t="t" r="r" b="b"/>
              <a:pathLst>
                <a:path w="595629" h="1610995">
                  <a:moveTo>
                    <a:pt x="595376" y="297561"/>
                  </a:moveTo>
                  <a:lnTo>
                    <a:pt x="591477" y="249301"/>
                  </a:lnTo>
                  <a:lnTo>
                    <a:pt x="580186" y="203517"/>
                  </a:lnTo>
                  <a:lnTo>
                    <a:pt x="562127" y="160820"/>
                  </a:lnTo>
                  <a:lnTo>
                    <a:pt x="537908" y="121831"/>
                  </a:lnTo>
                  <a:lnTo>
                    <a:pt x="508152" y="87160"/>
                  </a:lnTo>
                  <a:lnTo>
                    <a:pt x="473456" y="57416"/>
                  </a:lnTo>
                  <a:lnTo>
                    <a:pt x="434454" y="33223"/>
                  </a:lnTo>
                  <a:lnTo>
                    <a:pt x="391744" y="15176"/>
                  </a:lnTo>
                  <a:lnTo>
                    <a:pt x="345948" y="3898"/>
                  </a:lnTo>
                  <a:lnTo>
                    <a:pt x="297688" y="0"/>
                  </a:lnTo>
                  <a:lnTo>
                    <a:pt x="249415" y="3898"/>
                  </a:lnTo>
                  <a:lnTo>
                    <a:pt x="203619" y="15176"/>
                  </a:lnTo>
                  <a:lnTo>
                    <a:pt x="160909" y="33223"/>
                  </a:lnTo>
                  <a:lnTo>
                    <a:pt x="121907" y="57416"/>
                  </a:lnTo>
                  <a:lnTo>
                    <a:pt x="87210" y="87160"/>
                  </a:lnTo>
                  <a:lnTo>
                    <a:pt x="57454" y="121831"/>
                  </a:lnTo>
                  <a:lnTo>
                    <a:pt x="33235" y="160820"/>
                  </a:lnTo>
                  <a:lnTo>
                    <a:pt x="15176" y="203517"/>
                  </a:lnTo>
                  <a:lnTo>
                    <a:pt x="3886" y="249301"/>
                  </a:lnTo>
                  <a:lnTo>
                    <a:pt x="0" y="297561"/>
                  </a:lnTo>
                  <a:lnTo>
                    <a:pt x="3886" y="345871"/>
                  </a:lnTo>
                  <a:lnTo>
                    <a:pt x="15176" y="391680"/>
                  </a:lnTo>
                  <a:lnTo>
                    <a:pt x="33235" y="434390"/>
                  </a:lnTo>
                  <a:lnTo>
                    <a:pt x="57454" y="473405"/>
                  </a:lnTo>
                  <a:lnTo>
                    <a:pt x="87210" y="508088"/>
                  </a:lnTo>
                  <a:lnTo>
                    <a:pt x="121907" y="537832"/>
                  </a:lnTo>
                  <a:lnTo>
                    <a:pt x="160909" y="562038"/>
                  </a:lnTo>
                  <a:lnTo>
                    <a:pt x="198501" y="577926"/>
                  </a:lnTo>
                  <a:lnTo>
                    <a:pt x="198501" y="1527556"/>
                  </a:lnTo>
                  <a:lnTo>
                    <a:pt x="205054" y="1560042"/>
                  </a:lnTo>
                  <a:lnTo>
                    <a:pt x="222923" y="1586572"/>
                  </a:lnTo>
                  <a:lnTo>
                    <a:pt x="249453" y="1604441"/>
                  </a:lnTo>
                  <a:lnTo>
                    <a:pt x="281940" y="1610995"/>
                  </a:lnTo>
                  <a:lnTo>
                    <a:pt x="313563" y="1610995"/>
                  </a:lnTo>
                  <a:lnTo>
                    <a:pt x="345973" y="1604441"/>
                  </a:lnTo>
                  <a:lnTo>
                    <a:pt x="372452" y="1586572"/>
                  </a:lnTo>
                  <a:lnTo>
                    <a:pt x="390321" y="1560042"/>
                  </a:lnTo>
                  <a:lnTo>
                    <a:pt x="396875" y="1527556"/>
                  </a:lnTo>
                  <a:lnTo>
                    <a:pt x="396875" y="577926"/>
                  </a:lnTo>
                  <a:lnTo>
                    <a:pt x="434454" y="562038"/>
                  </a:lnTo>
                  <a:lnTo>
                    <a:pt x="473456" y="537832"/>
                  </a:lnTo>
                  <a:lnTo>
                    <a:pt x="508152" y="508088"/>
                  </a:lnTo>
                  <a:lnTo>
                    <a:pt x="537908" y="473405"/>
                  </a:lnTo>
                  <a:lnTo>
                    <a:pt x="562127" y="434390"/>
                  </a:lnTo>
                  <a:lnTo>
                    <a:pt x="580186" y="391680"/>
                  </a:lnTo>
                  <a:lnTo>
                    <a:pt x="591477" y="345871"/>
                  </a:lnTo>
                  <a:lnTo>
                    <a:pt x="595376" y="297561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5256" y="2191002"/>
              <a:ext cx="285467" cy="280608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6793447" y="4287619"/>
            <a:ext cx="186690" cy="136525"/>
          </a:xfrm>
          <a:custGeom>
            <a:avLst/>
            <a:gdLst/>
            <a:ahLst/>
            <a:cxnLst/>
            <a:rect l="l" t="t" r="r" b="b"/>
            <a:pathLst>
              <a:path w="186690" h="136525">
                <a:moveTo>
                  <a:pt x="186214" y="136126"/>
                </a:moveTo>
                <a:lnTo>
                  <a:pt x="186214" y="15813"/>
                </a:lnTo>
              </a:path>
              <a:path w="186690" h="136525">
                <a:moveTo>
                  <a:pt x="186214" y="15813"/>
                </a:moveTo>
                <a:lnTo>
                  <a:pt x="185095" y="8312"/>
                </a:lnTo>
                <a:lnTo>
                  <a:pt x="179875" y="2862"/>
                </a:lnTo>
                <a:lnTo>
                  <a:pt x="172662" y="0"/>
                </a:lnTo>
                <a:lnTo>
                  <a:pt x="165564" y="260"/>
                </a:lnTo>
              </a:path>
              <a:path w="186690" h="136525">
                <a:moveTo>
                  <a:pt x="165564" y="260"/>
                </a:moveTo>
                <a:lnTo>
                  <a:pt x="0" y="243"/>
                </a:lnTo>
              </a:path>
            </a:pathLst>
          </a:custGeom>
          <a:ln w="12090">
            <a:solidFill>
              <a:srgbClr val="E4DCE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6577838" y="4010533"/>
            <a:ext cx="595630" cy="1293495"/>
            <a:chOff x="6577838" y="4010533"/>
            <a:chExt cx="595630" cy="1293495"/>
          </a:xfrm>
        </p:grpSpPr>
        <p:sp>
          <p:nvSpPr>
            <p:cNvPr id="9" name="object 9" descr=""/>
            <p:cNvSpPr/>
            <p:nvPr/>
          </p:nvSpPr>
          <p:spPr>
            <a:xfrm>
              <a:off x="6577838" y="4010532"/>
              <a:ext cx="595630" cy="1293495"/>
            </a:xfrm>
            <a:custGeom>
              <a:avLst/>
              <a:gdLst/>
              <a:ahLst/>
              <a:cxnLst/>
              <a:rect l="l" t="t" r="r" b="b"/>
              <a:pathLst>
                <a:path w="595629" h="1293495">
                  <a:moveTo>
                    <a:pt x="595376" y="297561"/>
                  </a:moveTo>
                  <a:lnTo>
                    <a:pt x="591477" y="249301"/>
                  </a:lnTo>
                  <a:lnTo>
                    <a:pt x="580186" y="203517"/>
                  </a:lnTo>
                  <a:lnTo>
                    <a:pt x="562127" y="160820"/>
                  </a:lnTo>
                  <a:lnTo>
                    <a:pt x="537908" y="121831"/>
                  </a:lnTo>
                  <a:lnTo>
                    <a:pt x="508152" y="87160"/>
                  </a:lnTo>
                  <a:lnTo>
                    <a:pt x="473456" y="57416"/>
                  </a:lnTo>
                  <a:lnTo>
                    <a:pt x="434454" y="33223"/>
                  </a:lnTo>
                  <a:lnTo>
                    <a:pt x="391744" y="15176"/>
                  </a:lnTo>
                  <a:lnTo>
                    <a:pt x="345948" y="3898"/>
                  </a:lnTo>
                  <a:lnTo>
                    <a:pt x="297688" y="0"/>
                  </a:lnTo>
                  <a:lnTo>
                    <a:pt x="249377" y="3898"/>
                  </a:lnTo>
                  <a:lnTo>
                    <a:pt x="203568" y="15176"/>
                  </a:lnTo>
                  <a:lnTo>
                    <a:pt x="160858" y="33223"/>
                  </a:lnTo>
                  <a:lnTo>
                    <a:pt x="121843" y="57416"/>
                  </a:lnTo>
                  <a:lnTo>
                    <a:pt x="87160" y="87160"/>
                  </a:lnTo>
                  <a:lnTo>
                    <a:pt x="57416" y="121831"/>
                  </a:lnTo>
                  <a:lnTo>
                    <a:pt x="33210" y="160820"/>
                  </a:lnTo>
                  <a:lnTo>
                    <a:pt x="15163" y="203517"/>
                  </a:lnTo>
                  <a:lnTo>
                    <a:pt x="3886" y="249301"/>
                  </a:lnTo>
                  <a:lnTo>
                    <a:pt x="0" y="297561"/>
                  </a:lnTo>
                  <a:lnTo>
                    <a:pt x="3886" y="345871"/>
                  </a:lnTo>
                  <a:lnTo>
                    <a:pt x="15163" y="391680"/>
                  </a:lnTo>
                  <a:lnTo>
                    <a:pt x="33210" y="434390"/>
                  </a:lnTo>
                  <a:lnTo>
                    <a:pt x="57416" y="473405"/>
                  </a:lnTo>
                  <a:lnTo>
                    <a:pt x="87160" y="508088"/>
                  </a:lnTo>
                  <a:lnTo>
                    <a:pt x="121843" y="537832"/>
                  </a:lnTo>
                  <a:lnTo>
                    <a:pt x="160858" y="562038"/>
                  </a:lnTo>
                  <a:lnTo>
                    <a:pt x="198501" y="577951"/>
                  </a:lnTo>
                  <a:lnTo>
                    <a:pt x="198501" y="1210056"/>
                  </a:lnTo>
                  <a:lnTo>
                    <a:pt x="205041" y="1242542"/>
                  </a:lnTo>
                  <a:lnTo>
                    <a:pt x="222910" y="1269072"/>
                  </a:lnTo>
                  <a:lnTo>
                    <a:pt x="249389" y="1286941"/>
                  </a:lnTo>
                  <a:lnTo>
                    <a:pt x="281813" y="1293495"/>
                  </a:lnTo>
                  <a:lnTo>
                    <a:pt x="313436" y="1293495"/>
                  </a:lnTo>
                  <a:lnTo>
                    <a:pt x="345909" y="1286941"/>
                  </a:lnTo>
                  <a:lnTo>
                    <a:pt x="372440" y="1269072"/>
                  </a:lnTo>
                  <a:lnTo>
                    <a:pt x="390309" y="1242542"/>
                  </a:lnTo>
                  <a:lnTo>
                    <a:pt x="396875" y="1210056"/>
                  </a:lnTo>
                  <a:lnTo>
                    <a:pt x="396875" y="577926"/>
                  </a:lnTo>
                  <a:lnTo>
                    <a:pt x="434454" y="562038"/>
                  </a:lnTo>
                  <a:lnTo>
                    <a:pt x="473456" y="537832"/>
                  </a:lnTo>
                  <a:lnTo>
                    <a:pt x="508152" y="508088"/>
                  </a:lnTo>
                  <a:lnTo>
                    <a:pt x="537908" y="473405"/>
                  </a:lnTo>
                  <a:lnTo>
                    <a:pt x="562127" y="434390"/>
                  </a:lnTo>
                  <a:lnTo>
                    <a:pt x="580186" y="391680"/>
                  </a:lnTo>
                  <a:lnTo>
                    <a:pt x="591477" y="345871"/>
                  </a:lnTo>
                  <a:lnTo>
                    <a:pt x="595376" y="297561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771252" y="4172200"/>
              <a:ext cx="208915" cy="273050"/>
            </a:xfrm>
            <a:custGeom>
              <a:avLst/>
              <a:gdLst/>
              <a:ahLst/>
              <a:cxnLst/>
              <a:rect l="l" t="t" r="r" b="b"/>
              <a:pathLst>
                <a:path w="208915" h="273050">
                  <a:moveTo>
                    <a:pt x="22195" y="115662"/>
                  </a:moveTo>
                  <a:lnTo>
                    <a:pt x="23" y="130096"/>
                  </a:lnTo>
                  <a:lnTo>
                    <a:pt x="6" y="136905"/>
                  </a:lnTo>
                </a:path>
                <a:path w="208915" h="273050">
                  <a:moveTo>
                    <a:pt x="114726" y="194865"/>
                  </a:moveTo>
                  <a:lnTo>
                    <a:pt x="126918" y="172852"/>
                  </a:lnTo>
                  <a:lnTo>
                    <a:pt x="126470" y="169433"/>
                  </a:lnTo>
                  <a:lnTo>
                    <a:pt x="104589" y="151093"/>
                  </a:lnTo>
                  <a:lnTo>
                    <a:pt x="101390" y="151245"/>
                  </a:lnTo>
                  <a:lnTo>
                    <a:pt x="81602" y="172496"/>
                  </a:lnTo>
                  <a:lnTo>
                    <a:pt x="81624" y="175848"/>
                  </a:lnTo>
                  <a:lnTo>
                    <a:pt x="93450" y="194550"/>
                  </a:lnTo>
                </a:path>
                <a:path w="208915" h="273050">
                  <a:moveTo>
                    <a:pt x="114726" y="194865"/>
                  </a:moveTo>
                  <a:lnTo>
                    <a:pt x="110724" y="232965"/>
                  </a:lnTo>
                  <a:lnTo>
                    <a:pt x="103808" y="235196"/>
                  </a:lnTo>
                  <a:lnTo>
                    <a:pt x="100383" y="234504"/>
                  </a:lnTo>
                  <a:lnTo>
                    <a:pt x="93697" y="212790"/>
                  </a:lnTo>
                  <a:lnTo>
                    <a:pt x="93651" y="204378"/>
                  </a:lnTo>
                  <a:lnTo>
                    <a:pt x="93568" y="198298"/>
                  </a:lnTo>
                  <a:lnTo>
                    <a:pt x="93450" y="194550"/>
                  </a:lnTo>
                </a:path>
                <a:path w="208915" h="273050">
                  <a:moveTo>
                    <a:pt x="0" y="257221"/>
                  </a:moveTo>
                  <a:lnTo>
                    <a:pt x="14139" y="272518"/>
                  </a:lnTo>
                  <a:lnTo>
                    <a:pt x="20942" y="272543"/>
                  </a:lnTo>
                </a:path>
                <a:path w="208915" h="273050">
                  <a:moveTo>
                    <a:pt x="192339" y="272544"/>
                  </a:moveTo>
                  <a:lnTo>
                    <a:pt x="208385" y="258356"/>
                  </a:lnTo>
                  <a:lnTo>
                    <a:pt x="208409" y="251544"/>
                  </a:lnTo>
                </a:path>
                <a:path w="208915" h="273050">
                  <a:moveTo>
                    <a:pt x="182313" y="115667"/>
                  </a:moveTo>
                  <a:lnTo>
                    <a:pt x="179694" y="56805"/>
                  </a:lnTo>
                </a:path>
                <a:path w="208915" h="273050">
                  <a:moveTo>
                    <a:pt x="6" y="136905"/>
                  </a:moveTo>
                  <a:lnTo>
                    <a:pt x="0" y="257221"/>
                  </a:lnTo>
                </a:path>
                <a:path w="208915" h="273050">
                  <a:moveTo>
                    <a:pt x="20942" y="272543"/>
                  </a:moveTo>
                  <a:lnTo>
                    <a:pt x="192339" y="272544"/>
                  </a:lnTo>
                </a:path>
                <a:path w="208915" h="273050">
                  <a:moveTo>
                    <a:pt x="179842" y="56764"/>
                  </a:moveTo>
                  <a:lnTo>
                    <a:pt x="165720" y="29014"/>
                  </a:lnTo>
                  <a:lnTo>
                    <a:pt x="142845" y="9507"/>
                  </a:lnTo>
                  <a:lnTo>
                    <a:pt x="114325" y="0"/>
                  </a:lnTo>
                  <a:lnTo>
                    <a:pt x="83267" y="2248"/>
                  </a:lnTo>
                  <a:lnTo>
                    <a:pt x="59322" y="13543"/>
                  </a:lnTo>
                  <a:lnTo>
                    <a:pt x="40919" y="31610"/>
                  </a:lnTo>
                  <a:lnTo>
                    <a:pt x="29358" y="54663"/>
                  </a:lnTo>
                  <a:lnTo>
                    <a:pt x="25941" y="80916"/>
                  </a:lnTo>
                </a:path>
              </a:pathLst>
            </a:custGeom>
            <a:ln w="12090">
              <a:solidFill>
                <a:srgbClr val="E4DC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6797324" y="4253112"/>
            <a:ext cx="635" cy="34925"/>
          </a:xfrm>
          <a:custGeom>
            <a:avLst/>
            <a:gdLst/>
            <a:ahLst/>
            <a:cxnLst/>
            <a:rect l="l" t="t" r="r" b="b"/>
            <a:pathLst>
              <a:path w="634" h="34925">
                <a:moveTo>
                  <a:pt x="24" y="0"/>
                </a:moveTo>
                <a:lnTo>
                  <a:pt x="0" y="34743"/>
                </a:lnTo>
              </a:path>
            </a:pathLst>
          </a:custGeom>
          <a:ln w="12090">
            <a:solidFill>
              <a:srgbClr val="E4DCE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6875526" y="5669915"/>
            <a:ext cx="595630" cy="1610995"/>
            <a:chOff x="6875526" y="5669915"/>
            <a:chExt cx="595630" cy="1610995"/>
          </a:xfrm>
        </p:grpSpPr>
        <p:sp>
          <p:nvSpPr>
            <p:cNvPr id="13" name="object 13" descr=""/>
            <p:cNvSpPr/>
            <p:nvPr/>
          </p:nvSpPr>
          <p:spPr>
            <a:xfrm>
              <a:off x="6875526" y="5669915"/>
              <a:ext cx="595630" cy="1610995"/>
            </a:xfrm>
            <a:custGeom>
              <a:avLst/>
              <a:gdLst/>
              <a:ahLst/>
              <a:cxnLst/>
              <a:rect l="l" t="t" r="r" b="b"/>
              <a:pathLst>
                <a:path w="595629" h="1610995">
                  <a:moveTo>
                    <a:pt x="595249" y="297561"/>
                  </a:moveTo>
                  <a:lnTo>
                    <a:pt x="591350" y="249301"/>
                  </a:lnTo>
                  <a:lnTo>
                    <a:pt x="580072" y="203517"/>
                  </a:lnTo>
                  <a:lnTo>
                    <a:pt x="562025" y="160820"/>
                  </a:lnTo>
                  <a:lnTo>
                    <a:pt x="537832" y="121831"/>
                  </a:lnTo>
                  <a:lnTo>
                    <a:pt x="508088" y="87160"/>
                  </a:lnTo>
                  <a:lnTo>
                    <a:pt x="473417" y="57416"/>
                  </a:lnTo>
                  <a:lnTo>
                    <a:pt x="434428" y="33223"/>
                  </a:lnTo>
                  <a:lnTo>
                    <a:pt x="391731" y="15176"/>
                  </a:lnTo>
                  <a:lnTo>
                    <a:pt x="345948" y="3898"/>
                  </a:lnTo>
                  <a:lnTo>
                    <a:pt x="297688" y="0"/>
                  </a:lnTo>
                  <a:lnTo>
                    <a:pt x="249377" y="3898"/>
                  </a:lnTo>
                  <a:lnTo>
                    <a:pt x="203568" y="15176"/>
                  </a:lnTo>
                  <a:lnTo>
                    <a:pt x="160858" y="33223"/>
                  </a:lnTo>
                  <a:lnTo>
                    <a:pt x="121843" y="57416"/>
                  </a:lnTo>
                  <a:lnTo>
                    <a:pt x="87160" y="87160"/>
                  </a:lnTo>
                  <a:lnTo>
                    <a:pt x="57416" y="121831"/>
                  </a:lnTo>
                  <a:lnTo>
                    <a:pt x="33210" y="160820"/>
                  </a:lnTo>
                  <a:lnTo>
                    <a:pt x="15163" y="203517"/>
                  </a:lnTo>
                  <a:lnTo>
                    <a:pt x="3886" y="249301"/>
                  </a:lnTo>
                  <a:lnTo>
                    <a:pt x="0" y="297561"/>
                  </a:lnTo>
                  <a:lnTo>
                    <a:pt x="3886" y="345871"/>
                  </a:lnTo>
                  <a:lnTo>
                    <a:pt x="15163" y="391680"/>
                  </a:lnTo>
                  <a:lnTo>
                    <a:pt x="33210" y="434390"/>
                  </a:lnTo>
                  <a:lnTo>
                    <a:pt x="57416" y="473405"/>
                  </a:lnTo>
                  <a:lnTo>
                    <a:pt x="87160" y="508088"/>
                  </a:lnTo>
                  <a:lnTo>
                    <a:pt x="121843" y="537832"/>
                  </a:lnTo>
                  <a:lnTo>
                    <a:pt x="160858" y="562038"/>
                  </a:lnTo>
                  <a:lnTo>
                    <a:pt x="198501" y="577951"/>
                  </a:lnTo>
                  <a:lnTo>
                    <a:pt x="198501" y="1527632"/>
                  </a:lnTo>
                  <a:lnTo>
                    <a:pt x="205028" y="1560080"/>
                  </a:lnTo>
                  <a:lnTo>
                    <a:pt x="222859" y="1586585"/>
                  </a:lnTo>
                  <a:lnTo>
                    <a:pt x="249339" y="1604454"/>
                  </a:lnTo>
                  <a:lnTo>
                    <a:pt x="281813" y="1610995"/>
                  </a:lnTo>
                  <a:lnTo>
                    <a:pt x="313436" y="1610995"/>
                  </a:lnTo>
                  <a:lnTo>
                    <a:pt x="345897" y="1604454"/>
                  </a:lnTo>
                  <a:lnTo>
                    <a:pt x="372376" y="1586585"/>
                  </a:lnTo>
                  <a:lnTo>
                    <a:pt x="390207" y="1560080"/>
                  </a:lnTo>
                  <a:lnTo>
                    <a:pt x="396748" y="1527632"/>
                  </a:lnTo>
                  <a:lnTo>
                    <a:pt x="396748" y="577977"/>
                  </a:lnTo>
                  <a:lnTo>
                    <a:pt x="434428" y="562038"/>
                  </a:lnTo>
                  <a:lnTo>
                    <a:pt x="473417" y="537832"/>
                  </a:lnTo>
                  <a:lnTo>
                    <a:pt x="508088" y="508088"/>
                  </a:lnTo>
                  <a:lnTo>
                    <a:pt x="537832" y="473405"/>
                  </a:lnTo>
                  <a:lnTo>
                    <a:pt x="562025" y="434390"/>
                  </a:lnTo>
                  <a:lnTo>
                    <a:pt x="580072" y="391680"/>
                  </a:lnTo>
                  <a:lnTo>
                    <a:pt x="591350" y="345871"/>
                  </a:lnTo>
                  <a:lnTo>
                    <a:pt x="595249" y="297561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3524" y="5824923"/>
              <a:ext cx="279474" cy="285242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7061707" y="1804940"/>
            <a:ext cx="7255509" cy="559054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Buy</a:t>
            </a:r>
            <a:r>
              <a:rPr dirty="0" sz="3200" spc="-2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Low</a:t>
            </a:r>
            <a:r>
              <a:rPr dirty="0" sz="3200" spc="-1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Strategy</a:t>
            </a:r>
            <a:endParaRPr sz="3200">
              <a:latin typeface="Calibri"/>
              <a:cs typeface="Calibri"/>
            </a:endParaRPr>
          </a:p>
          <a:p>
            <a:pPr marL="12700" marR="38100">
              <a:lnSpc>
                <a:spcPct val="86800"/>
              </a:lnSpc>
              <a:spcBef>
                <a:spcPts val="79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Entry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pricing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into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properties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tends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be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materially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lower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equivalent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men's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leagues,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allowing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sponsors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"buy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low"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asset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whose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audience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is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compounding.</a:t>
            </a:r>
            <a:endParaRPr sz="24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  <a:spcBef>
                <a:spcPts val="93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Lock</a:t>
            </a:r>
            <a:r>
              <a:rPr dirty="0" sz="3200" spc="-2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3200" spc="-2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Leadership</a:t>
            </a:r>
            <a:endParaRPr sz="3200">
              <a:latin typeface="Calibri"/>
              <a:cs typeface="Calibri"/>
            </a:endParaRPr>
          </a:p>
          <a:p>
            <a:pPr marL="310515" marR="5080">
              <a:lnSpc>
                <a:spcPct val="86900"/>
              </a:lnSpc>
              <a:spcBef>
                <a:spcPts val="7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visibility,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ratings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demand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grow,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renewals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partners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often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lock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category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leadership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preferential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terms.</a:t>
            </a:r>
            <a:endParaRPr sz="2400">
              <a:latin typeface="Calibri"/>
              <a:cs typeface="Calibri"/>
            </a:endParaRPr>
          </a:p>
          <a:p>
            <a:pPr marL="608330">
              <a:lnSpc>
                <a:spcPct val="100000"/>
              </a:lnSpc>
              <a:spcBef>
                <a:spcPts val="93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Narrative</a:t>
            </a:r>
            <a:r>
              <a:rPr dirty="0" sz="3200" spc="-17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Advantage</a:t>
            </a:r>
            <a:endParaRPr sz="3200">
              <a:latin typeface="Calibri"/>
              <a:cs typeface="Calibri"/>
            </a:endParaRPr>
          </a:p>
          <a:p>
            <a:pPr marL="608330" marR="685165">
              <a:lnSpc>
                <a:spcPct val="86800"/>
              </a:lnSpc>
              <a:spcBef>
                <a:spcPts val="790"/>
              </a:spcBef>
            </a:pP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First-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mover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become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narratively entrenched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"the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ones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who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believed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early",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which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difficult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later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entrants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replicate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at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any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price.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5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93788" y="1156208"/>
            <a:ext cx="1732280" cy="373380"/>
          </a:xfrm>
          <a:custGeom>
            <a:avLst/>
            <a:gdLst/>
            <a:ahLst/>
            <a:cxnLst/>
            <a:rect l="l" t="t" r="r" b="b"/>
            <a:pathLst>
              <a:path w="1732280" h="373380">
                <a:moveTo>
                  <a:pt x="1665058" y="0"/>
                </a:moveTo>
                <a:lnTo>
                  <a:pt x="66687" y="0"/>
                </a:lnTo>
                <a:lnTo>
                  <a:pt x="40730" y="5238"/>
                </a:lnTo>
                <a:lnTo>
                  <a:pt x="19532" y="19526"/>
                </a:lnTo>
                <a:lnTo>
                  <a:pt x="5240" y="40719"/>
                </a:lnTo>
                <a:lnTo>
                  <a:pt x="0" y="66675"/>
                </a:lnTo>
                <a:lnTo>
                  <a:pt x="0" y="306450"/>
                </a:lnTo>
                <a:lnTo>
                  <a:pt x="5240" y="332406"/>
                </a:lnTo>
                <a:lnTo>
                  <a:pt x="19532" y="353599"/>
                </a:lnTo>
                <a:lnTo>
                  <a:pt x="40730" y="367887"/>
                </a:lnTo>
                <a:lnTo>
                  <a:pt x="66687" y="373125"/>
                </a:lnTo>
                <a:lnTo>
                  <a:pt x="1665058" y="373125"/>
                </a:lnTo>
                <a:lnTo>
                  <a:pt x="1691014" y="367887"/>
                </a:lnTo>
                <a:lnTo>
                  <a:pt x="1712207" y="353599"/>
                </a:lnTo>
                <a:lnTo>
                  <a:pt x="1726495" y="332406"/>
                </a:lnTo>
                <a:lnTo>
                  <a:pt x="1731733" y="306450"/>
                </a:lnTo>
                <a:lnTo>
                  <a:pt x="1731733" y="66675"/>
                </a:lnTo>
                <a:lnTo>
                  <a:pt x="1726495" y="40719"/>
                </a:lnTo>
                <a:lnTo>
                  <a:pt x="1712207" y="19526"/>
                </a:lnTo>
                <a:lnTo>
                  <a:pt x="1691014" y="5238"/>
                </a:lnTo>
                <a:lnTo>
                  <a:pt x="1665058" y="0"/>
                </a:lnTo>
                <a:close/>
              </a:path>
            </a:pathLst>
          </a:custGeom>
          <a:solidFill>
            <a:srgbClr val="3D0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00175" y="1241552"/>
            <a:ext cx="1155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4DCE6"/>
                </a:solidFill>
                <a:latin typeface="Calibri"/>
                <a:cs typeface="Calibri"/>
              </a:rPr>
              <a:t>AI</a:t>
            </a:r>
            <a:r>
              <a:rPr dirty="0" sz="12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E4DCE6"/>
                </a:solidFill>
                <a:latin typeface="Calibri"/>
                <a:cs typeface="Calibri"/>
              </a:rPr>
              <a:t>MEETS</a:t>
            </a:r>
            <a:r>
              <a:rPr dirty="0" sz="12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E4DCE6"/>
                </a:solidFill>
                <a:latin typeface="Calibri"/>
                <a:cs typeface="Calibri"/>
              </a:rPr>
              <a:t>CRICKET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1304" y="1512570"/>
            <a:ext cx="731710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latin typeface="Calibri"/>
                <a:cs typeface="Calibri"/>
              </a:rPr>
              <a:t>The</a:t>
            </a:r>
            <a:r>
              <a:rPr dirty="0" sz="4400" spc="-2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OpenAI</a:t>
            </a:r>
            <a:r>
              <a:rPr dirty="0" sz="4400" spc="-3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/</a:t>
            </a:r>
            <a:r>
              <a:rPr dirty="0" sz="4400" spc="-1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ChatGPT</a:t>
            </a:r>
            <a:r>
              <a:rPr dirty="0" sz="4400" spc="-3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WPL</a:t>
            </a:r>
            <a:r>
              <a:rPr dirty="0" sz="4400" spc="-15">
                <a:latin typeface="Calibri"/>
                <a:cs typeface="Calibri"/>
              </a:rPr>
              <a:t> </a:t>
            </a:r>
            <a:r>
              <a:rPr dirty="0" sz="4400" spc="-25">
                <a:latin typeface="Calibri"/>
                <a:cs typeface="Calibri"/>
              </a:rPr>
              <a:t>Bet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81304" y="2625293"/>
            <a:ext cx="8978265" cy="208788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ct val="86900"/>
              </a:lnSpc>
              <a:spcBef>
                <a:spcPts val="48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ChatGPT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premier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partner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2026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2027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seasons,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deal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valued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around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4DCE6"/>
                </a:solidFill>
                <a:latin typeface="Calibri"/>
                <a:cs typeface="Calibri"/>
              </a:rPr>
              <a:t>₹48</a:t>
            </a:r>
            <a:r>
              <a:rPr dirty="0" sz="2400" spc="-6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4DCE6"/>
                </a:solidFill>
                <a:latin typeface="Calibri"/>
                <a:cs typeface="Calibri"/>
              </a:rPr>
              <a:t>crore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marking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AI's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first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major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foray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into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cricket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sponsorship.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association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places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cutting-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edge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AI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centre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India's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most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emotionally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charged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cultural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arena,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which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cricket.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81304" y="5604764"/>
            <a:ext cx="9037955" cy="70993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 marR="5080">
              <a:lnSpc>
                <a:spcPts val="2510"/>
              </a:lnSpc>
              <a:spcBef>
                <a:spcPts val="4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This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move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extends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OpenAI's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India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push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from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pure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"code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developers"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mass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consumer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trust,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recognition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everyday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usage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intent</a:t>
            </a:r>
            <a:r>
              <a:rPr dirty="0" sz="1550" spc="-10">
                <a:solidFill>
                  <a:srgbClr val="E4DCE6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63173" y="3951604"/>
            <a:ext cx="1431925" cy="594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405"/>
              </a:lnSpc>
            </a:pPr>
            <a:r>
              <a:rPr dirty="0" sz="3900" spc="50" b="1">
                <a:solidFill>
                  <a:srgbClr val="E4DCE6"/>
                </a:solidFill>
                <a:latin typeface="Trebuchet MS"/>
                <a:cs typeface="Trebuchet MS"/>
              </a:rPr>
              <a:t>₹48Cr</a:t>
            </a:r>
            <a:endParaRPr sz="39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2283" y="2799207"/>
            <a:ext cx="2977006" cy="297700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980421" y="5848932"/>
            <a:ext cx="2799715" cy="100711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785"/>
              </a:spcBef>
            </a:pPr>
            <a:r>
              <a:rPr dirty="0" sz="2400" b="1">
                <a:solidFill>
                  <a:srgbClr val="E4DCE6"/>
                </a:solidFill>
                <a:latin typeface="Calibri"/>
                <a:cs typeface="Calibri"/>
              </a:rPr>
              <a:t>Deal</a:t>
            </a:r>
            <a:r>
              <a:rPr dirty="0" sz="2400" spc="-3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E4DCE6"/>
                </a:solidFill>
                <a:latin typeface="Calibri"/>
                <a:cs typeface="Calibri"/>
              </a:rPr>
              <a:t>Value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dirty="0" sz="2800" spc="-25">
                <a:solidFill>
                  <a:srgbClr val="E4DCE6"/>
                </a:solidFill>
                <a:latin typeface="Calibri"/>
                <a:cs typeface="Calibri"/>
              </a:rPr>
              <a:t>2026-</a:t>
            </a:r>
            <a:r>
              <a:rPr dirty="0" sz="2800">
                <a:solidFill>
                  <a:srgbClr val="E4DCE6"/>
                </a:solidFill>
                <a:latin typeface="Calibri"/>
                <a:cs typeface="Calibri"/>
              </a:rPr>
              <a:t>2027</a:t>
            </a:r>
            <a:r>
              <a:rPr dirty="0" sz="2800" spc="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E4DCE6"/>
                </a:solidFill>
                <a:latin typeface="Calibri"/>
                <a:cs typeface="Calibri"/>
              </a:rPr>
              <a:t>seasons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399" cy="26048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1304" y="3570554"/>
            <a:ext cx="1014095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WPL</a:t>
            </a:r>
            <a:r>
              <a:rPr dirty="0" sz="4400" spc="-5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as</a:t>
            </a:r>
            <a:r>
              <a:rPr dirty="0" sz="4400" spc="-5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India's</a:t>
            </a:r>
            <a:r>
              <a:rPr dirty="0" sz="4400" spc="-4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Biggest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Emerging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 spc="-25">
                <a:latin typeface="Calibri"/>
                <a:cs typeface="Calibri"/>
              </a:rPr>
              <a:t>Touchpoint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70928" y="4573015"/>
            <a:ext cx="4250055" cy="2482215"/>
            <a:chOff x="770928" y="4573015"/>
            <a:chExt cx="4250055" cy="2482215"/>
          </a:xfrm>
        </p:grpSpPr>
        <p:sp>
          <p:nvSpPr>
            <p:cNvPr id="5" name="object 5" descr=""/>
            <p:cNvSpPr/>
            <p:nvPr/>
          </p:nvSpPr>
          <p:spPr>
            <a:xfrm>
              <a:off x="793788" y="4584445"/>
              <a:ext cx="4215765" cy="2459355"/>
            </a:xfrm>
            <a:custGeom>
              <a:avLst/>
              <a:gdLst/>
              <a:ahLst/>
              <a:cxnLst/>
              <a:rect l="l" t="t" r="r" b="b"/>
              <a:pathLst>
                <a:path w="4215765" h="2459354">
                  <a:moveTo>
                    <a:pt x="4105490" y="0"/>
                  </a:moveTo>
                  <a:lnTo>
                    <a:pt x="109740" y="0"/>
                  </a:lnTo>
                  <a:lnTo>
                    <a:pt x="67026" y="8608"/>
                  </a:lnTo>
                  <a:lnTo>
                    <a:pt x="32143" y="32099"/>
                  </a:lnTo>
                  <a:lnTo>
                    <a:pt x="8624" y="66972"/>
                  </a:lnTo>
                  <a:lnTo>
                    <a:pt x="0" y="109727"/>
                  </a:lnTo>
                  <a:lnTo>
                    <a:pt x="0" y="2349500"/>
                  </a:lnTo>
                  <a:lnTo>
                    <a:pt x="8624" y="2392243"/>
                  </a:lnTo>
                  <a:lnTo>
                    <a:pt x="32143" y="2427141"/>
                  </a:lnTo>
                  <a:lnTo>
                    <a:pt x="67026" y="2450666"/>
                  </a:lnTo>
                  <a:lnTo>
                    <a:pt x="109740" y="2459291"/>
                  </a:lnTo>
                  <a:lnTo>
                    <a:pt x="4105490" y="2459291"/>
                  </a:lnTo>
                  <a:lnTo>
                    <a:pt x="4148266" y="2450666"/>
                  </a:lnTo>
                  <a:lnTo>
                    <a:pt x="4183183" y="2427141"/>
                  </a:lnTo>
                  <a:lnTo>
                    <a:pt x="4206717" y="2392243"/>
                  </a:lnTo>
                  <a:lnTo>
                    <a:pt x="4215345" y="2349500"/>
                  </a:lnTo>
                  <a:lnTo>
                    <a:pt x="4215345" y="109727"/>
                  </a:lnTo>
                  <a:lnTo>
                    <a:pt x="4206717" y="66972"/>
                  </a:lnTo>
                  <a:lnTo>
                    <a:pt x="4183183" y="32099"/>
                  </a:lnTo>
                  <a:lnTo>
                    <a:pt x="4148266" y="8608"/>
                  </a:lnTo>
                  <a:lnTo>
                    <a:pt x="4105490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93788" y="4584445"/>
              <a:ext cx="4215765" cy="2459355"/>
            </a:xfrm>
            <a:custGeom>
              <a:avLst/>
              <a:gdLst/>
              <a:ahLst/>
              <a:cxnLst/>
              <a:rect l="l" t="t" r="r" b="b"/>
              <a:pathLst>
                <a:path w="4215765" h="2459354">
                  <a:moveTo>
                    <a:pt x="0" y="109727"/>
                  </a:moveTo>
                  <a:lnTo>
                    <a:pt x="8624" y="66972"/>
                  </a:lnTo>
                  <a:lnTo>
                    <a:pt x="32143" y="32099"/>
                  </a:lnTo>
                  <a:lnTo>
                    <a:pt x="67026" y="8608"/>
                  </a:lnTo>
                  <a:lnTo>
                    <a:pt x="109740" y="0"/>
                  </a:lnTo>
                  <a:lnTo>
                    <a:pt x="4105490" y="0"/>
                  </a:lnTo>
                  <a:lnTo>
                    <a:pt x="4148266" y="8608"/>
                  </a:lnTo>
                  <a:lnTo>
                    <a:pt x="4183183" y="32099"/>
                  </a:lnTo>
                  <a:lnTo>
                    <a:pt x="4206717" y="66972"/>
                  </a:lnTo>
                  <a:lnTo>
                    <a:pt x="4215345" y="109727"/>
                  </a:lnTo>
                  <a:lnTo>
                    <a:pt x="4215345" y="2349500"/>
                  </a:lnTo>
                  <a:lnTo>
                    <a:pt x="4206717" y="2392243"/>
                  </a:lnTo>
                  <a:lnTo>
                    <a:pt x="4183183" y="2427141"/>
                  </a:lnTo>
                  <a:lnTo>
                    <a:pt x="4148266" y="2450666"/>
                  </a:lnTo>
                  <a:lnTo>
                    <a:pt x="4105490" y="2459291"/>
                  </a:lnTo>
                  <a:lnTo>
                    <a:pt x="109740" y="2459291"/>
                  </a:lnTo>
                  <a:lnTo>
                    <a:pt x="67026" y="2450666"/>
                  </a:lnTo>
                  <a:lnTo>
                    <a:pt x="32143" y="2427141"/>
                  </a:lnTo>
                  <a:lnTo>
                    <a:pt x="8624" y="2392243"/>
                  </a:lnTo>
                  <a:lnTo>
                    <a:pt x="0" y="2349500"/>
                  </a:lnTo>
                  <a:lnTo>
                    <a:pt x="0" y="109727"/>
                  </a:lnTo>
                  <a:close/>
                </a:path>
              </a:pathLst>
            </a:custGeom>
            <a:ln w="22860">
              <a:solidFill>
                <a:srgbClr val="233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70928" y="4584445"/>
              <a:ext cx="91440" cy="2459355"/>
            </a:xfrm>
            <a:custGeom>
              <a:avLst/>
              <a:gdLst/>
              <a:ahLst/>
              <a:cxnLst/>
              <a:rect l="l" t="t" r="r" b="b"/>
              <a:pathLst>
                <a:path w="91440" h="2459354">
                  <a:moveTo>
                    <a:pt x="45719" y="0"/>
                  </a:moveTo>
                  <a:lnTo>
                    <a:pt x="27924" y="3589"/>
                  </a:lnTo>
                  <a:lnTo>
                    <a:pt x="13392" y="13382"/>
                  </a:lnTo>
                  <a:lnTo>
                    <a:pt x="3593" y="27914"/>
                  </a:lnTo>
                  <a:lnTo>
                    <a:pt x="0" y="45719"/>
                  </a:lnTo>
                  <a:lnTo>
                    <a:pt x="0" y="2413571"/>
                  </a:lnTo>
                  <a:lnTo>
                    <a:pt x="3593" y="2431366"/>
                  </a:lnTo>
                  <a:lnTo>
                    <a:pt x="13392" y="2445899"/>
                  </a:lnTo>
                  <a:lnTo>
                    <a:pt x="27924" y="2455698"/>
                  </a:lnTo>
                  <a:lnTo>
                    <a:pt x="45719" y="2459291"/>
                  </a:lnTo>
                  <a:lnTo>
                    <a:pt x="63515" y="2455698"/>
                  </a:lnTo>
                  <a:lnTo>
                    <a:pt x="78047" y="2445899"/>
                  </a:lnTo>
                  <a:lnTo>
                    <a:pt x="87846" y="2431366"/>
                  </a:lnTo>
                  <a:lnTo>
                    <a:pt x="91440" y="2413571"/>
                  </a:lnTo>
                  <a:lnTo>
                    <a:pt x="91440" y="45719"/>
                  </a:lnTo>
                  <a:lnTo>
                    <a:pt x="87848" y="27914"/>
                  </a:lnTo>
                  <a:lnTo>
                    <a:pt x="78052" y="13382"/>
                  </a:lnTo>
                  <a:lnTo>
                    <a:pt x="63520" y="3589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2337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070863" y="4451990"/>
            <a:ext cx="3631565" cy="2357120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National</a:t>
            </a:r>
            <a:r>
              <a:rPr dirty="0" sz="3200" spc="-3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Language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04299"/>
              </a:lnSpc>
              <a:spcBef>
                <a:spcPts val="710"/>
              </a:spcBef>
            </a:pP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Cricket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India's</a:t>
            </a:r>
            <a:r>
              <a:rPr dirty="0" sz="20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default</a:t>
            </a:r>
            <a:r>
              <a:rPr dirty="0" sz="20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national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language.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Inserting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000" spc="-1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000" spc="-20">
                <a:solidFill>
                  <a:srgbClr val="E4DCE6"/>
                </a:solidFill>
                <a:latin typeface="Calibri"/>
                <a:cs typeface="Calibri"/>
              </a:rPr>
              <a:t> into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0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cricket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places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it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inside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family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living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rooms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rather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than</a:t>
            </a:r>
            <a:r>
              <a:rPr dirty="0" sz="20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E4DCE6"/>
                </a:solidFill>
                <a:latin typeface="Calibri"/>
                <a:cs typeface="Calibri"/>
              </a:rPr>
              <a:t>just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tech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or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business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circles.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184521" y="4573015"/>
            <a:ext cx="4387215" cy="2482215"/>
            <a:chOff x="5184521" y="4573015"/>
            <a:chExt cx="4387215" cy="2482215"/>
          </a:xfrm>
        </p:grpSpPr>
        <p:sp>
          <p:nvSpPr>
            <p:cNvPr id="10" name="object 10" descr=""/>
            <p:cNvSpPr/>
            <p:nvPr/>
          </p:nvSpPr>
          <p:spPr>
            <a:xfrm>
              <a:off x="5207381" y="4584445"/>
              <a:ext cx="4352925" cy="2459355"/>
            </a:xfrm>
            <a:custGeom>
              <a:avLst/>
              <a:gdLst/>
              <a:ahLst/>
              <a:cxnLst/>
              <a:rect l="l" t="t" r="r" b="b"/>
              <a:pathLst>
                <a:path w="4352925" h="2459354">
                  <a:moveTo>
                    <a:pt x="4242943" y="0"/>
                  </a:moveTo>
                  <a:lnTo>
                    <a:pt x="109855" y="0"/>
                  </a:lnTo>
                  <a:lnTo>
                    <a:pt x="67079" y="8608"/>
                  </a:lnTo>
                  <a:lnTo>
                    <a:pt x="32162" y="32099"/>
                  </a:lnTo>
                  <a:lnTo>
                    <a:pt x="8628" y="66972"/>
                  </a:lnTo>
                  <a:lnTo>
                    <a:pt x="0" y="109727"/>
                  </a:lnTo>
                  <a:lnTo>
                    <a:pt x="0" y="2349500"/>
                  </a:lnTo>
                  <a:lnTo>
                    <a:pt x="8628" y="2392243"/>
                  </a:lnTo>
                  <a:lnTo>
                    <a:pt x="32162" y="2427141"/>
                  </a:lnTo>
                  <a:lnTo>
                    <a:pt x="67079" y="2450666"/>
                  </a:lnTo>
                  <a:lnTo>
                    <a:pt x="109855" y="2459291"/>
                  </a:lnTo>
                  <a:lnTo>
                    <a:pt x="4242943" y="2459291"/>
                  </a:lnTo>
                  <a:lnTo>
                    <a:pt x="4285644" y="2450666"/>
                  </a:lnTo>
                  <a:lnTo>
                    <a:pt x="4320524" y="2427141"/>
                  </a:lnTo>
                  <a:lnTo>
                    <a:pt x="4344044" y="2392243"/>
                  </a:lnTo>
                  <a:lnTo>
                    <a:pt x="4352671" y="2349500"/>
                  </a:lnTo>
                  <a:lnTo>
                    <a:pt x="4352671" y="109727"/>
                  </a:lnTo>
                  <a:lnTo>
                    <a:pt x="4344044" y="66972"/>
                  </a:lnTo>
                  <a:lnTo>
                    <a:pt x="4320524" y="32099"/>
                  </a:lnTo>
                  <a:lnTo>
                    <a:pt x="4285644" y="8608"/>
                  </a:lnTo>
                  <a:lnTo>
                    <a:pt x="4242943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207381" y="4584445"/>
              <a:ext cx="4352925" cy="2459355"/>
            </a:xfrm>
            <a:custGeom>
              <a:avLst/>
              <a:gdLst/>
              <a:ahLst/>
              <a:cxnLst/>
              <a:rect l="l" t="t" r="r" b="b"/>
              <a:pathLst>
                <a:path w="4352925" h="2459354">
                  <a:moveTo>
                    <a:pt x="0" y="109727"/>
                  </a:moveTo>
                  <a:lnTo>
                    <a:pt x="8628" y="66972"/>
                  </a:lnTo>
                  <a:lnTo>
                    <a:pt x="32162" y="32099"/>
                  </a:lnTo>
                  <a:lnTo>
                    <a:pt x="67079" y="8608"/>
                  </a:lnTo>
                  <a:lnTo>
                    <a:pt x="109855" y="0"/>
                  </a:lnTo>
                  <a:lnTo>
                    <a:pt x="4242943" y="0"/>
                  </a:lnTo>
                  <a:lnTo>
                    <a:pt x="4285644" y="8608"/>
                  </a:lnTo>
                  <a:lnTo>
                    <a:pt x="4320524" y="32099"/>
                  </a:lnTo>
                  <a:lnTo>
                    <a:pt x="4344044" y="66972"/>
                  </a:lnTo>
                  <a:lnTo>
                    <a:pt x="4352671" y="109727"/>
                  </a:lnTo>
                  <a:lnTo>
                    <a:pt x="4352671" y="2349500"/>
                  </a:lnTo>
                  <a:lnTo>
                    <a:pt x="4344044" y="2392243"/>
                  </a:lnTo>
                  <a:lnTo>
                    <a:pt x="4320524" y="2427141"/>
                  </a:lnTo>
                  <a:lnTo>
                    <a:pt x="4285644" y="2450666"/>
                  </a:lnTo>
                  <a:lnTo>
                    <a:pt x="4242943" y="2459291"/>
                  </a:lnTo>
                  <a:lnTo>
                    <a:pt x="109855" y="2459291"/>
                  </a:lnTo>
                  <a:lnTo>
                    <a:pt x="67079" y="2450666"/>
                  </a:lnTo>
                  <a:lnTo>
                    <a:pt x="32162" y="2427141"/>
                  </a:lnTo>
                  <a:lnTo>
                    <a:pt x="8628" y="2392243"/>
                  </a:lnTo>
                  <a:lnTo>
                    <a:pt x="0" y="2349500"/>
                  </a:lnTo>
                  <a:lnTo>
                    <a:pt x="0" y="109727"/>
                  </a:lnTo>
                  <a:close/>
                </a:path>
              </a:pathLst>
            </a:custGeom>
            <a:ln w="22860">
              <a:solidFill>
                <a:srgbClr val="233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184521" y="4584445"/>
              <a:ext cx="91440" cy="2459355"/>
            </a:xfrm>
            <a:custGeom>
              <a:avLst/>
              <a:gdLst/>
              <a:ahLst/>
              <a:cxnLst/>
              <a:rect l="l" t="t" r="r" b="b"/>
              <a:pathLst>
                <a:path w="91439" h="2459354">
                  <a:moveTo>
                    <a:pt x="45719" y="0"/>
                  </a:moveTo>
                  <a:lnTo>
                    <a:pt x="27967" y="3589"/>
                  </a:lnTo>
                  <a:lnTo>
                    <a:pt x="13430" y="13382"/>
                  </a:lnTo>
                  <a:lnTo>
                    <a:pt x="3607" y="27914"/>
                  </a:lnTo>
                  <a:lnTo>
                    <a:pt x="0" y="45719"/>
                  </a:lnTo>
                  <a:lnTo>
                    <a:pt x="0" y="2413571"/>
                  </a:lnTo>
                  <a:lnTo>
                    <a:pt x="3607" y="2431366"/>
                  </a:lnTo>
                  <a:lnTo>
                    <a:pt x="13430" y="2445899"/>
                  </a:lnTo>
                  <a:lnTo>
                    <a:pt x="27967" y="2455698"/>
                  </a:lnTo>
                  <a:lnTo>
                    <a:pt x="45719" y="2459291"/>
                  </a:lnTo>
                  <a:lnTo>
                    <a:pt x="63525" y="2455698"/>
                  </a:lnTo>
                  <a:lnTo>
                    <a:pt x="78057" y="2445899"/>
                  </a:lnTo>
                  <a:lnTo>
                    <a:pt x="87850" y="2431366"/>
                  </a:lnTo>
                  <a:lnTo>
                    <a:pt x="91439" y="2413571"/>
                  </a:lnTo>
                  <a:lnTo>
                    <a:pt x="91439" y="45719"/>
                  </a:lnTo>
                  <a:lnTo>
                    <a:pt x="87850" y="27914"/>
                  </a:lnTo>
                  <a:lnTo>
                    <a:pt x="78057" y="13382"/>
                  </a:lnTo>
                  <a:lnTo>
                    <a:pt x="63525" y="3589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2337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217921" y="4318981"/>
            <a:ext cx="4307840" cy="2489835"/>
          </a:xfrm>
          <a:prstGeom prst="rect">
            <a:avLst/>
          </a:prstGeom>
        </p:spPr>
        <p:txBody>
          <a:bodyPr wrap="square" lIns="0" tIns="258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3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High-Frequency</a:t>
            </a:r>
            <a:r>
              <a:rPr dirty="0" sz="3200" spc="-12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Exposure</a:t>
            </a:r>
            <a:endParaRPr sz="3200">
              <a:latin typeface="Calibri"/>
              <a:cs typeface="Calibri"/>
            </a:endParaRPr>
          </a:p>
          <a:p>
            <a:pPr marL="279400" marR="405130">
              <a:lnSpc>
                <a:spcPct val="104299"/>
              </a:lnSpc>
              <a:spcBef>
                <a:spcPts val="1110"/>
              </a:spcBef>
            </a:pP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0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offers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intense,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high-frequency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exposure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across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3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0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4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weeks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of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prime-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time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fixtures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annually,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creating</a:t>
            </a:r>
            <a:r>
              <a:rPr dirty="0" sz="20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campaign-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like</a:t>
            </a:r>
            <a:r>
              <a:rPr dirty="0" sz="20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continuity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0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sponsors.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9899522" y="4597400"/>
            <a:ext cx="4238625" cy="2482215"/>
            <a:chOff x="9899522" y="4597400"/>
            <a:chExt cx="4238625" cy="2482215"/>
          </a:xfrm>
        </p:grpSpPr>
        <p:sp>
          <p:nvSpPr>
            <p:cNvPr id="15" name="object 15" descr=""/>
            <p:cNvSpPr/>
            <p:nvPr/>
          </p:nvSpPr>
          <p:spPr>
            <a:xfrm>
              <a:off x="9910952" y="4608829"/>
              <a:ext cx="4215765" cy="2459355"/>
            </a:xfrm>
            <a:custGeom>
              <a:avLst/>
              <a:gdLst/>
              <a:ahLst/>
              <a:cxnLst/>
              <a:rect l="l" t="t" r="r" b="b"/>
              <a:pathLst>
                <a:path w="4215765" h="2459354">
                  <a:moveTo>
                    <a:pt x="4105656" y="0"/>
                  </a:moveTo>
                  <a:lnTo>
                    <a:pt x="109727" y="0"/>
                  </a:lnTo>
                  <a:lnTo>
                    <a:pt x="67026" y="8626"/>
                  </a:lnTo>
                  <a:lnTo>
                    <a:pt x="32146" y="32146"/>
                  </a:lnTo>
                  <a:lnTo>
                    <a:pt x="8626" y="67026"/>
                  </a:lnTo>
                  <a:lnTo>
                    <a:pt x="0" y="109728"/>
                  </a:lnTo>
                  <a:lnTo>
                    <a:pt x="0" y="2349627"/>
                  </a:lnTo>
                  <a:lnTo>
                    <a:pt x="8626" y="2392317"/>
                  </a:lnTo>
                  <a:lnTo>
                    <a:pt x="32146" y="2427184"/>
                  </a:lnTo>
                  <a:lnTo>
                    <a:pt x="67026" y="2450694"/>
                  </a:lnTo>
                  <a:lnTo>
                    <a:pt x="109727" y="2459316"/>
                  </a:lnTo>
                  <a:lnTo>
                    <a:pt x="4105656" y="2459316"/>
                  </a:lnTo>
                  <a:lnTo>
                    <a:pt x="4148357" y="2450694"/>
                  </a:lnTo>
                  <a:lnTo>
                    <a:pt x="4183237" y="2427184"/>
                  </a:lnTo>
                  <a:lnTo>
                    <a:pt x="4206757" y="2392317"/>
                  </a:lnTo>
                  <a:lnTo>
                    <a:pt x="4215383" y="2349627"/>
                  </a:lnTo>
                  <a:lnTo>
                    <a:pt x="4215383" y="109728"/>
                  </a:lnTo>
                  <a:lnTo>
                    <a:pt x="4206757" y="67026"/>
                  </a:lnTo>
                  <a:lnTo>
                    <a:pt x="4183237" y="32146"/>
                  </a:lnTo>
                  <a:lnTo>
                    <a:pt x="4148357" y="8626"/>
                  </a:lnTo>
                  <a:lnTo>
                    <a:pt x="4105656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910952" y="4608829"/>
              <a:ext cx="4215765" cy="2459355"/>
            </a:xfrm>
            <a:custGeom>
              <a:avLst/>
              <a:gdLst/>
              <a:ahLst/>
              <a:cxnLst/>
              <a:rect l="l" t="t" r="r" b="b"/>
              <a:pathLst>
                <a:path w="4215765" h="2459354">
                  <a:moveTo>
                    <a:pt x="0" y="109728"/>
                  </a:moveTo>
                  <a:lnTo>
                    <a:pt x="8626" y="67026"/>
                  </a:lnTo>
                  <a:lnTo>
                    <a:pt x="32146" y="32146"/>
                  </a:lnTo>
                  <a:lnTo>
                    <a:pt x="67026" y="8626"/>
                  </a:lnTo>
                  <a:lnTo>
                    <a:pt x="109727" y="0"/>
                  </a:lnTo>
                  <a:lnTo>
                    <a:pt x="4105656" y="0"/>
                  </a:lnTo>
                  <a:lnTo>
                    <a:pt x="4148357" y="8626"/>
                  </a:lnTo>
                  <a:lnTo>
                    <a:pt x="4183237" y="32146"/>
                  </a:lnTo>
                  <a:lnTo>
                    <a:pt x="4206757" y="67026"/>
                  </a:lnTo>
                  <a:lnTo>
                    <a:pt x="4215383" y="109728"/>
                  </a:lnTo>
                  <a:lnTo>
                    <a:pt x="4215383" y="2349627"/>
                  </a:lnTo>
                  <a:lnTo>
                    <a:pt x="4206757" y="2392317"/>
                  </a:lnTo>
                  <a:lnTo>
                    <a:pt x="4183237" y="2427184"/>
                  </a:lnTo>
                  <a:lnTo>
                    <a:pt x="4148357" y="2450694"/>
                  </a:lnTo>
                  <a:lnTo>
                    <a:pt x="4105656" y="2459316"/>
                  </a:lnTo>
                  <a:lnTo>
                    <a:pt x="109727" y="2459316"/>
                  </a:lnTo>
                  <a:lnTo>
                    <a:pt x="67026" y="2450694"/>
                  </a:lnTo>
                  <a:lnTo>
                    <a:pt x="32146" y="2427184"/>
                  </a:lnTo>
                  <a:lnTo>
                    <a:pt x="8626" y="2392317"/>
                  </a:lnTo>
                  <a:lnTo>
                    <a:pt x="0" y="2349627"/>
                  </a:lnTo>
                  <a:lnTo>
                    <a:pt x="0" y="109728"/>
                  </a:lnTo>
                  <a:close/>
                </a:path>
              </a:pathLst>
            </a:custGeom>
            <a:ln w="22860">
              <a:solidFill>
                <a:srgbClr val="2337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9689845" y="4584446"/>
            <a:ext cx="91440" cy="2459355"/>
          </a:xfrm>
          <a:custGeom>
            <a:avLst/>
            <a:gdLst/>
            <a:ahLst/>
            <a:cxnLst/>
            <a:rect l="l" t="t" r="r" b="b"/>
            <a:pathLst>
              <a:path w="91440" h="2459354">
                <a:moveTo>
                  <a:pt x="45720" y="0"/>
                </a:moveTo>
                <a:lnTo>
                  <a:pt x="27914" y="3589"/>
                </a:lnTo>
                <a:lnTo>
                  <a:pt x="13382" y="13382"/>
                </a:lnTo>
                <a:lnTo>
                  <a:pt x="3589" y="27914"/>
                </a:lnTo>
                <a:lnTo>
                  <a:pt x="0" y="45719"/>
                </a:lnTo>
                <a:lnTo>
                  <a:pt x="0" y="2413571"/>
                </a:lnTo>
                <a:lnTo>
                  <a:pt x="3589" y="2431366"/>
                </a:lnTo>
                <a:lnTo>
                  <a:pt x="13382" y="2445899"/>
                </a:lnTo>
                <a:lnTo>
                  <a:pt x="27914" y="2455698"/>
                </a:lnTo>
                <a:lnTo>
                  <a:pt x="45593" y="2459291"/>
                </a:lnTo>
                <a:lnTo>
                  <a:pt x="63418" y="2455698"/>
                </a:lnTo>
                <a:lnTo>
                  <a:pt x="77993" y="2445899"/>
                </a:lnTo>
                <a:lnTo>
                  <a:pt x="87830" y="2431366"/>
                </a:lnTo>
                <a:lnTo>
                  <a:pt x="91439" y="2413571"/>
                </a:lnTo>
                <a:lnTo>
                  <a:pt x="91439" y="45719"/>
                </a:lnTo>
                <a:lnTo>
                  <a:pt x="87832" y="27914"/>
                </a:lnTo>
                <a:lnTo>
                  <a:pt x="78009" y="13382"/>
                </a:lnTo>
                <a:lnTo>
                  <a:pt x="63472" y="3589"/>
                </a:lnTo>
                <a:lnTo>
                  <a:pt x="45720" y="0"/>
                </a:lnTo>
                <a:close/>
              </a:path>
            </a:pathLst>
          </a:custGeom>
          <a:solidFill>
            <a:srgbClr val="2337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9899395" y="4451990"/>
            <a:ext cx="3921760" cy="2357120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3200" spc="-20" b="1">
                <a:solidFill>
                  <a:srgbClr val="E4DCE6"/>
                </a:solidFill>
                <a:latin typeface="Calibri"/>
                <a:cs typeface="Calibri"/>
              </a:rPr>
              <a:t>Cross-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Sector</a:t>
            </a:r>
            <a:r>
              <a:rPr dirty="0" sz="3200" spc="-4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Validation</a:t>
            </a:r>
            <a:endParaRPr sz="3200">
              <a:latin typeface="Calibri"/>
              <a:cs typeface="Calibri"/>
            </a:endParaRPr>
          </a:p>
          <a:p>
            <a:pPr marL="12700" marR="328930">
              <a:lnSpc>
                <a:spcPct val="104299"/>
              </a:lnSpc>
              <a:spcBef>
                <a:spcPts val="710"/>
              </a:spcBef>
            </a:pP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league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has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already</a:t>
            </a:r>
            <a:r>
              <a:rPr dirty="0" sz="20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attracted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15+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major</a:t>
            </a:r>
            <a:r>
              <a:rPr dirty="0" sz="20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sponsors</a:t>
            </a:r>
            <a:r>
              <a:rPr dirty="0" sz="2000" spc="-1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E4DCE6"/>
                </a:solidFill>
                <a:latin typeface="Calibri"/>
                <a:cs typeface="Calibri"/>
              </a:rPr>
              <a:t>2026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spanning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banking,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FMCG,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 mobility,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tech</a:t>
            </a:r>
            <a:r>
              <a:rPr dirty="0" sz="20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consumer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durables,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showing</a:t>
            </a:r>
            <a:r>
              <a:rPr dirty="0" sz="20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broad</a:t>
            </a:r>
            <a:r>
              <a:rPr dirty="0" sz="20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market</a:t>
            </a:r>
            <a:r>
              <a:rPr dirty="0" sz="20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4DCE6"/>
                </a:solidFill>
                <a:latin typeface="Calibri"/>
                <a:cs typeface="Calibri"/>
              </a:rPr>
              <a:t>confidence.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262370" y="534923"/>
            <a:ext cx="1944370" cy="364490"/>
            <a:chOff x="6262370" y="534923"/>
            <a:chExt cx="1944370" cy="364490"/>
          </a:xfrm>
        </p:grpSpPr>
        <p:sp>
          <p:nvSpPr>
            <p:cNvPr id="4" name="object 4" descr=""/>
            <p:cNvSpPr/>
            <p:nvPr/>
          </p:nvSpPr>
          <p:spPr>
            <a:xfrm>
              <a:off x="6262370" y="534923"/>
              <a:ext cx="1944370" cy="364490"/>
            </a:xfrm>
            <a:custGeom>
              <a:avLst/>
              <a:gdLst/>
              <a:ahLst/>
              <a:cxnLst/>
              <a:rect l="l" t="t" r="r" b="b"/>
              <a:pathLst>
                <a:path w="1944370" h="364490">
                  <a:moveTo>
                    <a:pt x="1879219" y="0"/>
                  </a:moveTo>
                  <a:lnTo>
                    <a:pt x="65150" y="0"/>
                  </a:lnTo>
                  <a:lnTo>
                    <a:pt x="39754" y="5125"/>
                  </a:lnTo>
                  <a:lnTo>
                    <a:pt x="19049" y="19097"/>
                  </a:lnTo>
                  <a:lnTo>
                    <a:pt x="5107" y="39808"/>
                  </a:lnTo>
                  <a:lnTo>
                    <a:pt x="0" y="65150"/>
                  </a:lnTo>
                  <a:lnTo>
                    <a:pt x="0" y="299211"/>
                  </a:lnTo>
                  <a:lnTo>
                    <a:pt x="5107" y="324554"/>
                  </a:lnTo>
                  <a:lnTo>
                    <a:pt x="19050" y="345265"/>
                  </a:lnTo>
                  <a:lnTo>
                    <a:pt x="39754" y="359237"/>
                  </a:lnTo>
                  <a:lnTo>
                    <a:pt x="65150" y="364362"/>
                  </a:lnTo>
                  <a:lnTo>
                    <a:pt x="1879219" y="364362"/>
                  </a:lnTo>
                  <a:lnTo>
                    <a:pt x="1904561" y="359237"/>
                  </a:lnTo>
                  <a:lnTo>
                    <a:pt x="1925272" y="345265"/>
                  </a:lnTo>
                  <a:lnTo>
                    <a:pt x="1939244" y="324554"/>
                  </a:lnTo>
                  <a:lnTo>
                    <a:pt x="1944370" y="299211"/>
                  </a:lnTo>
                  <a:lnTo>
                    <a:pt x="1944370" y="65150"/>
                  </a:lnTo>
                  <a:lnTo>
                    <a:pt x="1939244" y="39808"/>
                  </a:lnTo>
                  <a:lnTo>
                    <a:pt x="1925272" y="19097"/>
                  </a:lnTo>
                  <a:lnTo>
                    <a:pt x="1904561" y="5125"/>
                  </a:lnTo>
                  <a:lnTo>
                    <a:pt x="1879219" y="0"/>
                  </a:lnTo>
                  <a:close/>
                </a:path>
              </a:pathLst>
            </a:custGeom>
            <a:solidFill>
              <a:srgbClr val="3D08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385115" y="667384"/>
              <a:ext cx="143510" cy="99060"/>
            </a:xfrm>
            <a:custGeom>
              <a:avLst/>
              <a:gdLst/>
              <a:ahLst/>
              <a:cxnLst/>
              <a:rect l="l" t="t" r="r" b="b"/>
              <a:pathLst>
                <a:path w="143509" h="99059">
                  <a:moveTo>
                    <a:pt x="6412" y="71310"/>
                  </a:moveTo>
                  <a:lnTo>
                    <a:pt x="14" y="83514"/>
                  </a:lnTo>
                  <a:lnTo>
                    <a:pt x="218" y="86017"/>
                  </a:lnTo>
                  <a:lnTo>
                    <a:pt x="14064" y="98485"/>
                  </a:lnTo>
                  <a:lnTo>
                    <a:pt x="22466" y="98535"/>
                  </a:lnTo>
                </a:path>
                <a:path w="143509" h="99059">
                  <a:moveTo>
                    <a:pt x="16577" y="30955"/>
                  </a:moveTo>
                  <a:lnTo>
                    <a:pt x="0" y="15476"/>
                  </a:lnTo>
                  <a:lnTo>
                    <a:pt x="237" y="13171"/>
                  </a:lnTo>
                  <a:lnTo>
                    <a:pt x="16796" y="894"/>
                  </a:lnTo>
                  <a:lnTo>
                    <a:pt x="37124" y="895"/>
                  </a:lnTo>
                </a:path>
                <a:path w="143509" h="99059">
                  <a:moveTo>
                    <a:pt x="125678" y="98538"/>
                  </a:moveTo>
                  <a:lnTo>
                    <a:pt x="142365" y="84345"/>
                  </a:lnTo>
                  <a:lnTo>
                    <a:pt x="142314" y="82249"/>
                  </a:lnTo>
                  <a:lnTo>
                    <a:pt x="126901" y="68461"/>
                  </a:lnTo>
                  <a:lnTo>
                    <a:pt x="109964" y="68454"/>
                  </a:lnTo>
                </a:path>
                <a:path w="143509" h="99059">
                  <a:moveTo>
                    <a:pt x="14808" y="68500"/>
                  </a:moveTo>
                  <a:lnTo>
                    <a:pt x="6968" y="70897"/>
                  </a:lnTo>
                  <a:lnTo>
                    <a:pt x="6412" y="71310"/>
                  </a:lnTo>
                </a:path>
                <a:path w="143509" h="99059">
                  <a:moveTo>
                    <a:pt x="133132" y="29705"/>
                  </a:moveTo>
                  <a:lnTo>
                    <a:pt x="16577" y="30955"/>
                  </a:lnTo>
                </a:path>
                <a:path w="143509" h="99059">
                  <a:moveTo>
                    <a:pt x="37124" y="895"/>
                  </a:moveTo>
                  <a:lnTo>
                    <a:pt x="125476" y="882"/>
                  </a:lnTo>
                </a:path>
                <a:path w="143509" h="99059">
                  <a:moveTo>
                    <a:pt x="125488" y="1034"/>
                  </a:moveTo>
                  <a:lnTo>
                    <a:pt x="133699" y="0"/>
                  </a:lnTo>
                  <a:lnTo>
                    <a:pt x="141204" y="5822"/>
                  </a:lnTo>
                  <a:lnTo>
                    <a:pt x="142225" y="14037"/>
                  </a:lnTo>
                  <a:lnTo>
                    <a:pt x="143071" y="20716"/>
                  </a:lnTo>
                  <a:lnTo>
                    <a:pt x="139350" y="27134"/>
                  </a:lnTo>
                  <a:lnTo>
                    <a:pt x="133144" y="29732"/>
                  </a:lnTo>
                </a:path>
                <a:path w="143509" h="99059">
                  <a:moveTo>
                    <a:pt x="22466" y="98535"/>
                  </a:moveTo>
                  <a:lnTo>
                    <a:pt x="125678" y="98538"/>
                  </a:lnTo>
                </a:path>
                <a:path w="143509" h="99059">
                  <a:moveTo>
                    <a:pt x="109964" y="68454"/>
                  </a:moveTo>
                  <a:lnTo>
                    <a:pt x="14808" y="68500"/>
                  </a:lnTo>
                </a:path>
              </a:pathLst>
            </a:custGeom>
            <a:ln w="6306">
              <a:solidFill>
                <a:srgbClr val="E4DC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599301" y="618490"/>
            <a:ext cx="1209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4DCE6"/>
                </a:solidFill>
                <a:latin typeface="Verdana"/>
                <a:cs typeface="Verdana"/>
              </a:rPr>
              <a:t>N</a:t>
            </a:r>
            <a:r>
              <a:rPr dirty="0" sz="1200">
                <a:solidFill>
                  <a:srgbClr val="E4DCE6"/>
                </a:solidFill>
                <a:latin typeface="Calibri"/>
                <a:cs typeface="Calibri"/>
              </a:rPr>
              <a:t>ON-</a:t>
            </a:r>
            <a:r>
              <a:rPr dirty="0" sz="1200" spc="-10">
                <a:solidFill>
                  <a:srgbClr val="E4DCE6"/>
                </a:solidFill>
                <a:latin typeface="Calibri"/>
                <a:cs typeface="Calibri"/>
              </a:rPr>
              <a:t>NEGOTIABL</a:t>
            </a:r>
            <a:r>
              <a:rPr dirty="0" sz="1200" spc="-10">
                <a:solidFill>
                  <a:srgbClr val="E4DCE6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250304" y="866901"/>
            <a:ext cx="7487920" cy="1306195"/>
          </a:xfrm>
          <a:prstGeom prst="rect"/>
        </p:spPr>
        <p:txBody>
          <a:bodyPr wrap="square" lIns="0" tIns="83820" rIns="0" bIns="0" rtlCol="0" vert="horz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0"/>
              </a:spcBef>
            </a:pPr>
            <a:r>
              <a:rPr dirty="0" sz="4400">
                <a:latin typeface="Calibri"/>
                <a:cs typeface="Calibri"/>
              </a:rPr>
              <a:t>Why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Women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+</a:t>
            </a:r>
            <a:r>
              <a:rPr dirty="0" sz="4400" spc="-6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Sport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Is</a:t>
            </a:r>
            <a:r>
              <a:rPr dirty="0" sz="4400" spc="-6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Essential </a:t>
            </a:r>
            <a:r>
              <a:rPr dirty="0" sz="4400" spc="-25">
                <a:latin typeface="Calibri"/>
                <a:cs typeface="Calibri"/>
              </a:rPr>
              <a:t>Now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2370" y="2479929"/>
            <a:ext cx="969886" cy="521460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414006" y="2438476"/>
            <a:ext cx="6396990" cy="534987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20%+</a:t>
            </a:r>
            <a:r>
              <a:rPr dirty="0" sz="3200" spc="-9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50" b="1">
                <a:solidFill>
                  <a:srgbClr val="E4DCE6"/>
                </a:solidFill>
                <a:latin typeface="Calibri"/>
                <a:cs typeface="Calibri"/>
              </a:rPr>
              <a:t>YoY</a:t>
            </a:r>
            <a:r>
              <a:rPr dirty="0" sz="3200" spc="-10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Growth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2400"/>
              </a:lnSpc>
              <a:spcBef>
                <a:spcPts val="745"/>
              </a:spcBef>
            </a:pP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Sponsorship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deals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across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professional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globally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have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grown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more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20%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year-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on- 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year,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outpacing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many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traditional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media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properties.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dirty="0" sz="3200" spc="-35" b="1">
                <a:solidFill>
                  <a:srgbClr val="E4DCE6"/>
                </a:solidFill>
                <a:latin typeface="Calibri"/>
                <a:cs typeface="Calibri"/>
              </a:rPr>
              <a:t>Values-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Driven</a:t>
            </a:r>
            <a:r>
              <a:rPr dirty="0" sz="3200" spc="-3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Audiences</a:t>
            </a:r>
            <a:endParaRPr sz="3200">
              <a:latin typeface="Calibri"/>
              <a:cs typeface="Calibri"/>
            </a:endParaRPr>
          </a:p>
          <a:p>
            <a:pPr marL="12700" marR="388620">
              <a:lnSpc>
                <a:spcPts val="2400"/>
              </a:lnSpc>
              <a:spcBef>
                <a:spcPts val="745"/>
              </a:spcBef>
            </a:pP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audiences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seen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more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progressive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values-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driven,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rewarding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brands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visibly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support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equality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participation.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3200" spc="-17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Imperative</a:t>
            </a:r>
            <a:endParaRPr sz="3200">
              <a:latin typeface="Calibri"/>
              <a:cs typeface="Calibri"/>
            </a:endParaRPr>
          </a:p>
          <a:p>
            <a:pPr marL="12700" marR="327660">
              <a:lnSpc>
                <a:spcPts val="2400"/>
              </a:lnSpc>
              <a:spcBef>
                <a:spcPts val="74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Ignoring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now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signals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strategic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myopia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both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marketing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ESG.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Investors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boards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increasingly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scrutinising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gender-lens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engagement.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5390" y="317068"/>
            <a:ext cx="982408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India's</a:t>
            </a:r>
            <a:r>
              <a:rPr dirty="0" sz="4400" spc="-114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Women:</a:t>
            </a:r>
            <a:r>
              <a:rPr dirty="0" sz="4400" spc="-14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Aspiration,</a:t>
            </a:r>
            <a:r>
              <a:rPr dirty="0" sz="4400" spc="-10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Not</a:t>
            </a:r>
            <a:r>
              <a:rPr dirty="0" sz="4400" spc="-10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"Segment</a:t>
            </a:r>
            <a:r>
              <a:rPr dirty="0" sz="3400" spc="-10"/>
              <a:t>"</a:t>
            </a:r>
            <a:endParaRPr sz="3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7861" y="1479473"/>
            <a:ext cx="6075045" cy="607504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515606" y="1144796"/>
            <a:ext cx="6712584" cy="614553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840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Changing</a:t>
            </a:r>
            <a:r>
              <a:rPr dirty="0" sz="3200" spc="-75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Consumption</a:t>
            </a:r>
            <a:r>
              <a:rPr dirty="0" sz="3200" spc="-7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Patterns</a:t>
            </a:r>
            <a:endParaRPr sz="3200">
              <a:latin typeface="Calibri"/>
              <a:cs typeface="Calibri"/>
            </a:endParaRPr>
          </a:p>
          <a:p>
            <a:pPr marL="19685">
              <a:lnSpc>
                <a:spcPts val="2540"/>
              </a:lnSpc>
              <a:spcBef>
                <a:spcPts val="55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Rising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female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labour-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force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participation,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higher</a:t>
            </a:r>
            <a:endParaRPr sz="2400">
              <a:latin typeface="Calibri"/>
              <a:cs typeface="Calibri"/>
            </a:endParaRPr>
          </a:p>
          <a:p>
            <a:pPr marL="19685">
              <a:lnSpc>
                <a:spcPts val="2200"/>
              </a:lnSpc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education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levels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digital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adoption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endParaRPr sz="2400">
              <a:latin typeface="Calibri"/>
              <a:cs typeface="Calibri"/>
            </a:endParaRPr>
          </a:p>
          <a:p>
            <a:pPr marL="19685" marR="1158240">
              <a:lnSpc>
                <a:spcPct val="76700"/>
              </a:lnSpc>
              <a:spcBef>
                <a:spcPts val="330"/>
              </a:spcBef>
            </a:pP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transforming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consumption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patterns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Indian households.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Diverse</a:t>
            </a:r>
            <a:r>
              <a:rPr dirty="0" sz="3200" spc="-105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Viewership</a:t>
            </a:r>
            <a:endParaRPr sz="3200">
              <a:latin typeface="Calibri"/>
              <a:cs typeface="Calibri"/>
            </a:endParaRPr>
          </a:p>
          <a:p>
            <a:pPr marL="12700" marR="1078865">
              <a:lnSpc>
                <a:spcPct val="76300"/>
              </a:lnSpc>
              <a:spcBef>
                <a:spcPts val="123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viewership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increasingly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diverse,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with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a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fast-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growing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proportion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watching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other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play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elite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sport.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35"/>
              </a:spcBef>
            </a:pPr>
            <a:endParaRPr sz="2400">
              <a:latin typeface="Calibri"/>
              <a:cs typeface="Calibri"/>
            </a:endParaRPr>
          </a:p>
          <a:p>
            <a:pPr marL="19685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Primary</a:t>
            </a:r>
            <a:r>
              <a:rPr dirty="0" sz="3200" spc="-45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Decision-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Makers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76300"/>
              </a:lnSpc>
              <a:spcBef>
                <a:spcPts val="123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treat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Indian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primary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decision- makers,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peripheral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influencers,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will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gain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long-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term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loyalty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word-of-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mouth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 advocacy.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304" y="1227277"/>
            <a:ext cx="1100518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Cricket</a:t>
            </a:r>
            <a:r>
              <a:rPr dirty="0" sz="4400" spc="-10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as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the</a:t>
            </a:r>
            <a:r>
              <a:rPr dirty="0" sz="4400" spc="-7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Launchpad</a:t>
            </a:r>
            <a:r>
              <a:rPr dirty="0" sz="4400" spc="-7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for</a:t>
            </a:r>
            <a:r>
              <a:rPr dirty="0" sz="4400" spc="-7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All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Women's</a:t>
            </a:r>
            <a:r>
              <a:rPr dirty="0" sz="4400" spc="-95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Sport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20927" y="3355007"/>
            <a:ext cx="3829050" cy="258953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410335">
              <a:lnSpc>
                <a:spcPct val="100000"/>
              </a:lnSpc>
              <a:spcBef>
                <a:spcPts val="650"/>
              </a:spcBef>
            </a:pP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Normalisation</a:t>
            </a:r>
            <a:endParaRPr sz="3200">
              <a:latin typeface="Calibri"/>
              <a:cs typeface="Calibri"/>
            </a:endParaRPr>
          </a:p>
          <a:p>
            <a:pPr algn="r" marL="12700" marR="5080" indent="313690">
              <a:lnSpc>
                <a:spcPct val="86800"/>
              </a:lnSpc>
              <a:spcBef>
                <a:spcPts val="7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Cricket's</a:t>
            </a:r>
            <a:r>
              <a:rPr dirty="0" sz="2400" spc="-10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cultural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dominance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means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investments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here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normalise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as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"must-watch",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making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it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easier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extend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interest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football,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kabaddi,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athletics</a:t>
            </a:r>
            <a:r>
              <a:rPr dirty="0" sz="2400" spc="-10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more.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032628" y="2340736"/>
            <a:ext cx="4565015" cy="4565015"/>
            <a:chOff x="5032628" y="2340736"/>
            <a:chExt cx="4565015" cy="45650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32628" y="2340736"/>
              <a:ext cx="4565015" cy="456501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614" y="4214084"/>
              <a:ext cx="284892" cy="2690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2628" y="2340736"/>
              <a:ext cx="4565015" cy="456501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1000" y="3255251"/>
              <a:ext cx="277780" cy="2843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32628" y="2340736"/>
              <a:ext cx="4565015" cy="456501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727902" y="5994241"/>
              <a:ext cx="273050" cy="259079"/>
            </a:xfrm>
            <a:custGeom>
              <a:avLst/>
              <a:gdLst/>
              <a:ahLst/>
              <a:cxnLst/>
              <a:rect l="l" t="t" r="r" b="b"/>
              <a:pathLst>
                <a:path w="273050" h="259079">
                  <a:moveTo>
                    <a:pt x="241139" y="2148"/>
                  </a:moveTo>
                  <a:lnTo>
                    <a:pt x="214383" y="32492"/>
                  </a:lnTo>
                  <a:lnTo>
                    <a:pt x="208087" y="34713"/>
                  </a:lnTo>
                </a:path>
                <a:path w="273050" h="259079">
                  <a:moveTo>
                    <a:pt x="133723" y="207091"/>
                  </a:moveTo>
                  <a:lnTo>
                    <a:pt x="109767" y="223547"/>
                  </a:lnTo>
                </a:path>
                <a:path w="273050" h="259079">
                  <a:moveTo>
                    <a:pt x="68401" y="252351"/>
                  </a:moveTo>
                  <a:lnTo>
                    <a:pt x="63198" y="255754"/>
                  </a:lnTo>
                  <a:lnTo>
                    <a:pt x="61183" y="256833"/>
                  </a:lnTo>
                  <a:lnTo>
                    <a:pt x="54471" y="258732"/>
                  </a:lnTo>
                </a:path>
                <a:path w="273050" h="259079">
                  <a:moveTo>
                    <a:pt x="36083" y="202748"/>
                  </a:moveTo>
                  <a:lnTo>
                    <a:pt x="29427" y="198540"/>
                  </a:lnTo>
                  <a:lnTo>
                    <a:pt x="25622" y="195361"/>
                  </a:lnTo>
                  <a:lnTo>
                    <a:pt x="22699" y="191914"/>
                  </a:lnTo>
                  <a:lnTo>
                    <a:pt x="18257" y="185497"/>
                  </a:lnTo>
                </a:path>
                <a:path w="273050" h="259079">
                  <a:moveTo>
                    <a:pt x="36083" y="202748"/>
                  </a:moveTo>
                  <a:lnTo>
                    <a:pt x="29637" y="207342"/>
                  </a:lnTo>
                  <a:lnTo>
                    <a:pt x="26346" y="210028"/>
                  </a:lnTo>
                  <a:lnTo>
                    <a:pt x="23131" y="213712"/>
                  </a:lnTo>
                  <a:lnTo>
                    <a:pt x="18488" y="220474"/>
                  </a:lnTo>
                </a:path>
                <a:path w="273050" h="259079">
                  <a:moveTo>
                    <a:pt x="18488" y="220474"/>
                  </a:moveTo>
                  <a:lnTo>
                    <a:pt x="13462" y="213401"/>
                  </a:lnTo>
                  <a:lnTo>
                    <a:pt x="10086" y="209770"/>
                  </a:lnTo>
                  <a:lnTo>
                    <a:pt x="6584" y="207081"/>
                  </a:lnTo>
                  <a:lnTo>
                    <a:pt x="0" y="202910"/>
                  </a:lnTo>
                </a:path>
                <a:path w="273050" h="259079">
                  <a:moveTo>
                    <a:pt x="18257" y="185497"/>
                  </a:moveTo>
                  <a:lnTo>
                    <a:pt x="13436" y="192662"/>
                  </a:lnTo>
                  <a:lnTo>
                    <a:pt x="10693" y="195783"/>
                  </a:lnTo>
                  <a:lnTo>
                    <a:pt x="7300" y="198550"/>
                  </a:lnTo>
                  <a:lnTo>
                    <a:pt x="0" y="202910"/>
                  </a:lnTo>
                </a:path>
                <a:path w="273050" h="259079">
                  <a:moveTo>
                    <a:pt x="272523" y="34303"/>
                  </a:moveTo>
                  <a:lnTo>
                    <a:pt x="261143" y="30378"/>
                  </a:lnTo>
                  <a:lnTo>
                    <a:pt x="251786" y="23271"/>
                  </a:lnTo>
                  <a:lnTo>
                    <a:pt x="245072" y="13629"/>
                  </a:lnTo>
                  <a:lnTo>
                    <a:pt x="241622" y="2100"/>
                  </a:lnTo>
                </a:path>
                <a:path w="273050" h="259079">
                  <a:moveTo>
                    <a:pt x="272499" y="34954"/>
                  </a:moveTo>
                  <a:lnTo>
                    <a:pt x="261545" y="38903"/>
                  </a:lnTo>
                  <a:lnTo>
                    <a:pt x="252350" y="45671"/>
                  </a:lnTo>
                  <a:lnTo>
                    <a:pt x="245432" y="54752"/>
                  </a:lnTo>
                  <a:lnTo>
                    <a:pt x="241308" y="65639"/>
                  </a:lnTo>
                </a:path>
                <a:path w="273050" h="259079">
                  <a:moveTo>
                    <a:pt x="240584" y="65661"/>
                  </a:moveTo>
                  <a:lnTo>
                    <a:pt x="236350" y="54529"/>
                  </a:lnTo>
                  <a:lnTo>
                    <a:pt x="229199" y="45314"/>
                  </a:lnTo>
                  <a:lnTo>
                    <a:pt x="219694" y="38553"/>
                  </a:lnTo>
                  <a:lnTo>
                    <a:pt x="208396" y="34785"/>
                  </a:lnTo>
                </a:path>
                <a:path w="273050" h="259079">
                  <a:moveTo>
                    <a:pt x="241139" y="0"/>
                  </a:moveTo>
                  <a:lnTo>
                    <a:pt x="241115" y="700"/>
                  </a:lnTo>
                </a:path>
                <a:path w="273050" h="259079">
                  <a:moveTo>
                    <a:pt x="241115" y="700"/>
                  </a:moveTo>
                  <a:lnTo>
                    <a:pt x="240970" y="1255"/>
                  </a:lnTo>
                </a:path>
                <a:path w="273050" h="259079">
                  <a:moveTo>
                    <a:pt x="240970" y="1255"/>
                  </a:moveTo>
                  <a:lnTo>
                    <a:pt x="241188" y="1327"/>
                  </a:lnTo>
                </a:path>
                <a:path w="273050" h="259079">
                  <a:moveTo>
                    <a:pt x="241188" y="1327"/>
                  </a:moveTo>
                  <a:lnTo>
                    <a:pt x="241139" y="2148"/>
                  </a:lnTo>
                </a:path>
                <a:path w="273050" h="259079">
                  <a:moveTo>
                    <a:pt x="206446" y="34737"/>
                  </a:moveTo>
                  <a:lnTo>
                    <a:pt x="208087" y="34713"/>
                  </a:lnTo>
                </a:path>
                <a:path w="273050" h="259079">
                  <a:moveTo>
                    <a:pt x="240995" y="65571"/>
                  </a:moveTo>
                  <a:lnTo>
                    <a:pt x="241043" y="68140"/>
                  </a:lnTo>
                </a:path>
                <a:path w="273050" h="259079">
                  <a:moveTo>
                    <a:pt x="241043" y="68140"/>
                  </a:moveTo>
                  <a:lnTo>
                    <a:pt x="241164" y="69139"/>
                  </a:lnTo>
                </a:path>
                <a:path w="273050" h="259079">
                  <a:moveTo>
                    <a:pt x="272137" y="34737"/>
                  </a:moveTo>
                  <a:lnTo>
                    <a:pt x="271727" y="34737"/>
                  </a:lnTo>
                </a:path>
                <a:path w="273050" h="259079">
                  <a:moveTo>
                    <a:pt x="272137" y="34737"/>
                  </a:moveTo>
                  <a:lnTo>
                    <a:pt x="272451" y="34713"/>
                  </a:lnTo>
                </a:path>
                <a:path w="273050" h="259079">
                  <a:moveTo>
                    <a:pt x="136416" y="27785"/>
                  </a:moveTo>
                  <a:lnTo>
                    <a:pt x="132242" y="24164"/>
                  </a:lnTo>
                </a:path>
                <a:path w="273050" h="259079">
                  <a:moveTo>
                    <a:pt x="136416" y="27785"/>
                  </a:moveTo>
                  <a:lnTo>
                    <a:pt x="136617" y="27954"/>
                  </a:lnTo>
                  <a:lnTo>
                    <a:pt x="136923" y="28316"/>
                  </a:lnTo>
                  <a:lnTo>
                    <a:pt x="137331" y="28871"/>
                  </a:lnTo>
                </a:path>
                <a:path w="273050" h="259079">
                  <a:moveTo>
                    <a:pt x="137331" y="28871"/>
                  </a:moveTo>
                  <a:lnTo>
                    <a:pt x="168887" y="109000"/>
                  </a:lnTo>
                </a:path>
                <a:path w="273050" h="259079">
                  <a:moveTo>
                    <a:pt x="260887" y="111616"/>
                  </a:moveTo>
                  <a:lnTo>
                    <a:pt x="168887" y="109000"/>
                  </a:lnTo>
                </a:path>
                <a:path w="273050" h="259079">
                  <a:moveTo>
                    <a:pt x="211982" y="255685"/>
                  </a:moveTo>
                  <a:lnTo>
                    <a:pt x="210046" y="258370"/>
                  </a:lnTo>
                </a:path>
                <a:path w="273050" h="259079">
                  <a:moveTo>
                    <a:pt x="211982" y="255685"/>
                  </a:moveTo>
                  <a:lnTo>
                    <a:pt x="212272" y="255071"/>
                  </a:lnTo>
                </a:path>
                <a:path w="273050" h="259079">
                  <a:moveTo>
                    <a:pt x="212272" y="255071"/>
                  </a:moveTo>
                  <a:lnTo>
                    <a:pt x="212556" y="254221"/>
                  </a:lnTo>
                </a:path>
                <a:path w="273050" h="259079">
                  <a:moveTo>
                    <a:pt x="212556" y="254221"/>
                  </a:moveTo>
                  <a:lnTo>
                    <a:pt x="212651" y="253355"/>
                  </a:lnTo>
                </a:path>
                <a:path w="273050" h="259079">
                  <a:moveTo>
                    <a:pt x="212651" y="253355"/>
                  </a:moveTo>
                  <a:lnTo>
                    <a:pt x="212617" y="252462"/>
                  </a:lnTo>
                </a:path>
                <a:path w="273050" h="259079">
                  <a:moveTo>
                    <a:pt x="212617" y="252462"/>
                  </a:moveTo>
                  <a:lnTo>
                    <a:pt x="188985" y="171291"/>
                  </a:lnTo>
                </a:path>
                <a:path w="273050" h="259079">
                  <a:moveTo>
                    <a:pt x="188985" y="171291"/>
                  </a:moveTo>
                  <a:lnTo>
                    <a:pt x="188907" y="170514"/>
                  </a:lnTo>
                </a:path>
                <a:path w="273050" h="259079">
                  <a:moveTo>
                    <a:pt x="188907" y="170514"/>
                  </a:moveTo>
                  <a:lnTo>
                    <a:pt x="188994" y="169579"/>
                  </a:lnTo>
                </a:path>
                <a:path w="273050" h="259079">
                  <a:moveTo>
                    <a:pt x="188994" y="169579"/>
                  </a:moveTo>
                  <a:lnTo>
                    <a:pt x="189291" y="168527"/>
                  </a:lnTo>
                </a:path>
                <a:path w="273050" h="259079">
                  <a:moveTo>
                    <a:pt x="189291" y="168527"/>
                  </a:moveTo>
                  <a:lnTo>
                    <a:pt x="189830" y="167638"/>
                  </a:lnTo>
                </a:path>
                <a:path w="273050" h="259079">
                  <a:moveTo>
                    <a:pt x="189830" y="167638"/>
                  </a:moveTo>
                  <a:lnTo>
                    <a:pt x="190527" y="166871"/>
                  </a:lnTo>
                </a:path>
                <a:path w="273050" h="259079">
                  <a:moveTo>
                    <a:pt x="190527" y="166871"/>
                  </a:moveTo>
                  <a:lnTo>
                    <a:pt x="260887" y="111616"/>
                  </a:lnTo>
                </a:path>
                <a:path w="273050" h="259079">
                  <a:moveTo>
                    <a:pt x="210046" y="258370"/>
                  </a:moveTo>
                  <a:lnTo>
                    <a:pt x="133723" y="207091"/>
                  </a:lnTo>
                </a:path>
                <a:path w="273050" h="259079">
                  <a:moveTo>
                    <a:pt x="78929" y="168841"/>
                  </a:moveTo>
                  <a:lnTo>
                    <a:pt x="54471" y="258732"/>
                  </a:lnTo>
                </a:path>
                <a:path w="273050" h="259079">
                  <a:moveTo>
                    <a:pt x="78929" y="168841"/>
                  </a:moveTo>
                  <a:lnTo>
                    <a:pt x="5340" y="111580"/>
                  </a:lnTo>
                </a:path>
                <a:path w="273050" h="259079">
                  <a:moveTo>
                    <a:pt x="109767" y="223547"/>
                  </a:moveTo>
                  <a:lnTo>
                    <a:pt x="68401" y="252351"/>
                  </a:lnTo>
                </a:path>
                <a:path w="273050" h="259079">
                  <a:moveTo>
                    <a:pt x="5340" y="111580"/>
                  </a:moveTo>
                  <a:lnTo>
                    <a:pt x="11423" y="109511"/>
                  </a:lnTo>
                </a:path>
                <a:path w="273050" h="259079">
                  <a:moveTo>
                    <a:pt x="11423" y="109511"/>
                  </a:moveTo>
                  <a:lnTo>
                    <a:pt x="12441" y="109265"/>
                  </a:lnTo>
                </a:path>
                <a:path w="273050" h="259079">
                  <a:moveTo>
                    <a:pt x="12441" y="109265"/>
                  </a:moveTo>
                  <a:lnTo>
                    <a:pt x="98396" y="109009"/>
                  </a:lnTo>
                </a:path>
                <a:path w="273050" h="259079">
                  <a:moveTo>
                    <a:pt x="132242" y="24164"/>
                  </a:moveTo>
                  <a:lnTo>
                    <a:pt x="98396" y="109009"/>
                  </a:lnTo>
                </a:path>
              </a:pathLst>
            </a:custGeom>
            <a:ln w="12066">
              <a:solidFill>
                <a:srgbClr val="E4DC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pc="-10"/>
              <a:t>Broadcaster</a:t>
            </a:r>
            <a:r>
              <a:rPr dirty="0" spc="-125"/>
              <a:t> </a:t>
            </a:r>
            <a:r>
              <a:rPr dirty="0" spc="-10"/>
              <a:t>Confidence</a:t>
            </a:r>
          </a:p>
          <a:p>
            <a:pPr marL="12700" marR="195580">
              <a:lnSpc>
                <a:spcPct val="86900"/>
              </a:lnSpc>
              <a:spcBef>
                <a:spcPts val="790"/>
              </a:spcBef>
            </a:pPr>
            <a:r>
              <a:rPr dirty="0" sz="2400" b="0">
                <a:latin typeface="Calibri"/>
                <a:cs typeface="Calibri"/>
              </a:rPr>
              <a:t>When</a:t>
            </a:r>
            <a:r>
              <a:rPr dirty="0" sz="2400" spc="-9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broadcasters</a:t>
            </a:r>
            <a:r>
              <a:rPr dirty="0" sz="2400" spc="-85" b="0">
                <a:latin typeface="Calibri"/>
                <a:cs typeface="Calibri"/>
              </a:rPr>
              <a:t> </a:t>
            </a:r>
            <a:r>
              <a:rPr dirty="0" sz="2400" spc="-25" b="0">
                <a:latin typeface="Calibri"/>
                <a:cs typeface="Calibri"/>
              </a:rPr>
              <a:t>and </a:t>
            </a:r>
            <a:r>
              <a:rPr dirty="0" sz="2400" b="0">
                <a:latin typeface="Calibri"/>
                <a:cs typeface="Calibri"/>
              </a:rPr>
              <a:t>sponsors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see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sustained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returns </a:t>
            </a:r>
            <a:r>
              <a:rPr dirty="0" sz="2400" b="0">
                <a:latin typeface="Calibri"/>
                <a:cs typeface="Calibri"/>
              </a:rPr>
              <a:t>from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WPL,</a:t>
            </a:r>
            <a:r>
              <a:rPr dirty="0" sz="2400" spc="-1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their</a:t>
            </a:r>
            <a:r>
              <a:rPr dirty="0" sz="2400" spc="-1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risk</a:t>
            </a:r>
            <a:r>
              <a:rPr dirty="0" sz="2400" spc="-4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appetite </a:t>
            </a:r>
            <a:r>
              <a:rPr dirty="0" sz="2400" b="0">
                <a:latin typeface="Calibri"/>
                <a:cs typeface="Calibri"/>
              </a:rPr>
              <a:t>for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other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women's</a:t>
            </a:r>
            <a:r>
              <a:rPr dirty="0" sz="2400" spc="-7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leagues increases.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dirty="0"/>
              <a:t>Icon</a:t>
            </a:r>
            <a:r>
              <a:rPr dirty="0" spc="-35"/>
              <a:t> </a:t>
            </a:r>
            <a:r>
              <a:rPr dirty="0" spc="-10"/>
              <a:t>Development</a:t>
            </a:r>
          </a:p>
          <a:p>
            <a:pPr marL="12700" marR="252095">
              <a:lnSpc>
                <a:spcPct val="86900"/>
              </a:lnSpc>
              <a:spcBef>
                <a:spcPts val="790"/>
              </a:spcBef>
            </a:pPr>
            <a:r>
              <a:rPr dirty="0" sz="2400" b="0">
                <a:latin typeface="Calibri"/>
                <a:cs typeface="Calibri"/>
              </a:rPr>
              <a:t>Success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stories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in</a:t>
            </a:r>
            <a:r>
              <a:rPr dirty="0" sz="2400" spc="-3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the</a:t>
            </a:r>
            <a:r>
              <a:rPr dirty="0" sz="2400" spc="-2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WPL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spc="-20" b="0">
                <a:latin typeface="Calibri"/>
                <a:cs typeface="Calibri"/>
              </a:rPr>
              <a:t>will </a:t>
            </a:r>
            <a:r>
              <a:rPr dirty="0" sz="2400" b="0">
                <a:latin typeface="Calibri"/>
                <a:cs typeface="Calibri"/>
              </a:rPr>
              <a:t>build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bench</a:t>
            </a:r>
            <a:r>
              <a:rPr dirty="0" sz="2400" spc="-4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of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women athletes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who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can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cross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over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spc="-25" b="0">
                <a:latin typeface="Calibri"/>
                <a:cs typeface="Calibri"/>
              </a:rPr>
              <a:t>as </a:t>
            </a:r>
            <a:r>
              <a:rPr dirty="0" sz="2400" b="0">
                <a:latin typeface="Calibri"/>
                <a:cs typeface="Calibri"/>
              </a:rPr>
              <a:t>icons</a:t>
            </a:r>
            <a:r>
              <a:rPr dirty="0" sz="2400" spc="-3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in</a:t>
            </a:r>
            <a:r>
              <a:rPr dirty="0" sz="2400" spc="-2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multiple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sports</a:t>
            </a:r>
            <a:r>
              <a:rPr dirty="0" sz="2400" spc="-25" b="0">
                <a:latin typeface="Calibri"/>
                <a:cs typeface="Calibri"/>
              </a:rPr>
              <a:t> and </a:t>
            </a:r>
            <a:r>
              <a:rPr dirty="0" sz="2400" b="0">
                <a:latin typeface="Calibri"/>
                <a:cs typeface="Calibri"/>
              </a:rPr>
              <a:t>social</a:t>
            </a:r>
            <a:r>
              <a:rPr dirty="0" sz="2400" spc="-3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causes.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7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38580" y="478662"/>
            <a:ext cx="1240790" cy="341630"/>
          </a:xfrm>
          <a:custGeom>
            <a:avLst/>
            <a:gdLst/>
            <a:ahLst/>
            <a:cxnLst/>
            <a:rect l="l" t="t" r="r" b="b"/>
            <a:pathLst>
              <a:path w="1240789" h="341630">
                <a:moveTo>
                  <a:pt x="0" y="58292"/>
                </a:moveTo>
                <a:lnTo>
                  <a:pt x="4585" y="35575"/>
                </a:lnTo>
                <a:lnTo>
                  <a:pt x="17091" y="17049"/>
                </a:lnTo>
                <a:lnTo>
                  <a:pt x="35640" y="4572"/>
                </a:lnTo>
                <a:lnTo>
                  <a:pt x="58356" y="0"/>
                </a:lnTo>
                <a:lnTo>
                  <a:pt x="1181887" y="0"/>
                </a:lnTo>
                <a:lnTo>
                  <a:pt x="1204624" y="4572"/>
                </a:lnTo>
                <a:lnTo>
                  <a:pt x="1223194" y="17049"/>
                </a:lnTo>
                <a:lnTo>
                  <a:pt x="1235715" y="35575"/>
                </a:lnTo>
                <a:lnTo>
                  <a:pt x="1240307" y="58292"/>
                </a:lnTo>
                <a:lnTo>
                  <a:pt x="1240307" y="283209"/>
                </a:lnTo>
                <a:lnTo>
                  <a:pt x="1235715" y="305927"/>
                </a:lnTo>
                <a:lnTo>
                  <a:pt x="1223194" y="324453"/>
                </a:lnTo>
                <a:lnTo>
                  <a:pt x="1204624" y="336930"/>
                </a:lnTo>
                <a:lnTo>
                  <a:pt x="1181887" y="341502"/>
                </a:lnTo>
                <a:lnTo>
                  <a:pt x="58356" y="341502"/>
                </a:lnTo>
                <a:lnTo>
                  <a:pt x="35640" y="336930"/>
                </a:lnTo>
                <a:lnTo>
                  <a:pt x="17091" y="324453"/>
                </a:lnTo>
                <a:lnTo>
                  <a:pt x="4585" y="305927"/>
                </a:lnTo>
                <a:lnTo>
                  <a:pt x="0" y="283209"/>
                </a:lnTo>
                <a:lnTo>
                  <a:pt x="0" y="58292"/>
                </a:lnTo>
                <a:close/>
              </a:path>
            </a:pathLst>
          </a:custGeom>
          <a:ln w="7620">
            <a:solidFill>
              <a:srgbClr val="EDADF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137919" y="545033"/>
            <a:ext cx="89090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DADF6"/>
                </a:solidFill>
                <a:latin typeface="Calibri"/>
                <a:cs typeface="Calibri"/>
              </a:rPr>
              <a:t>CASE</a:t>
            </a:r>
            <a:r>
              <a:rPr dirty="0" sz="1200" spc="-40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EDADF6"/>
                </a:solidFill>
                <a:latin typeface="Calibri"/>
                <a:cs typeface="Calibri"/>
              </a:rPr>
              <a:t>STUDIES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26058" y="727963"/>
            <a:ext cx="1131570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latin typeface="Calibri"/>
                <a:cs typeface="Calibri"/>
              </a:rPr>
              <a:t>Stories: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When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Early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Believers</a:t>
            </a:r>
            <a:r>
              <a:rPr dirty="0" sz="4400" spc="-10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Changed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the</a:t>
            </a:r>
            <a:r>
              <a:rPr dirty="0" sz="4400" spc="-70">
                <a:latin typeface="Calibri"/>
                <a:cs typeface="Calibri"/>
              </a:rPr>
              <a:t> </a:t>
            </a:r>
            <a:r>
              <a:rPr dirty="0" sz="4400" spc="-20">
                <a:latin typeface="Calibri"/>
                <a:cs typeface="Calibri"/>
              </a:rPr>
              <a:t>Game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580" y="1692529"/>
            <a:ext cx="6168008" cy="381203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026058" y="5459348"/>
            <a:ext cx="6108700" cy="1718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Glossier</a:t>
            </a:r>
            <a:r>
              <a:rPr dirty="0" sz="3200" spc="-3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&amp;</a:t>
            </a:r>
            <a:r>
              <a:rPr dirty="0" sz="3200" spc="-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E4DCE6"/>
                </a:solidFill>
                <a:latin typeface="Calibri"/>
                <a:cs typeface="Calibri"/>
              </a:rPr>
              <a:t>WNBA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76400"/>
              </a:lnSpc>
              <a:spcBef>
                <a:spcPts val="68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WNBA,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Glossier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became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first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official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beauty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partner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2020,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winning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outsized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cultural relevance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consumer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love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investing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early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basketball.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3657" y="1692529"/>
            <a:ext cx="6168009" cy="3812032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411593" y="5459348"/>
            <a:ext cx="6038850" cy="1437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NWSL</a:t>
            </a:r>
            <a:r>
              <a:rPr dirty="0" sz="3200" spc="-6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3200" spc="-4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Sponsors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76200"/>
              </a:lnSpc>
              <a:spcBef>
                <a:spcPts val="6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football,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backing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NWSL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before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its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current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boom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now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benefiting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from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record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revenues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deep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fan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goodwill.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56208" y="7417409"/>
            <a:ext cx="127368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These</a:t>
            </a:r>
            <a:r>
              <a:rPr dirty="0" sz="18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cases</a:t>
            </a:r>
            <a:r>
              <a:rPr dirty="0" sz="18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show</a:t>
            </a:r>
            <a:r>
              <a:rPr dirty="0" sz="18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pattern</a:t>
            </a:r>
            <a:r>
              <a:rPr dirty="0" sz="1800" spc="-1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-</a:t>
            </a:r>
            <a:r>
              <a:rPr dirty="0" sz="18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18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first</a:t>
            </a:r>
            <a:r>
              <a:rPr dirty="0" sz="18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visible</a:t>
            </a:r>
            <a:r>
              <a:rPr dirty="0" sz="18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E4DCE6"/>
                </a:solidFill>
                <a:latin typeface="Calibri"/>
                <a:cs typeface="Calibri"/>
              </a:rPr>
              <a:t>sponsors</a:t>
            </a:r>
            <a:r>
              <a:rPr dirty="0" sz="18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18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leagues</a:t>
            </a:r>
            <a:r>
              <a:rPr dirty="0" sz="18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become</a:t>
            </a:r>
            <a:r>
              <a:rPr dirty="0" sz="18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part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18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sport's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origin</a:t>
            </a:r>
            <a:r>
              <a:rPr dirty="0" sz="18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E4DCE6"/>
                </a:solidFill>
                <a:latin typeface="Calibri"/>
                <a:cs typeface="Calibri"/>
              </a:rPr>
              <a:t>story,</a:t>
            </a:r>
            <a:r>
              <a:rPr dirty="0" sz="18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18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just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logo</a:t>
            </a:r>
            <a:r>
              <a:rPr dirty="0" sz="18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E4DCE6"/>
                </a:solidFill>
                <a:latin typeface="Calibri"/>
                <a:cs typeface="Calibri"/>
              </a:rPr>
              <a:t>inventory.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038580" y="7082561"/>
            <a:ext cx="22860" cy="668655"/>
          </a:xfrm>
          <a:custGeom>
            <a:avLst/>
            <a:gdLst/>
            <a:ahLst/>
            <a:cxnLst/>
            <a:rect l="l" t="t" r="r" b="b"/>
            <a:pathLst>
              <a:path w="22859" h="668654">
                <a:moveTo>
                  <a:pt x="22859" y="0"/>
                </a:moveTo>
                <a:lnTo>
                  <a:pt x="0" y="0"/>
                </a:lnTo>
                <a:lnTo>
                  <a:pt x="0" y="668413"/>
                </a:lnTo>
                <a:lnTo>
                  <a:pt x="22859" y="668413"/>
                </a:lnTo>
                <a:lnTo>
                  <a:pt x="22859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67958" y="1213231"/>
            <a:ext cx="7432040" cy="1318895"/>
          </a:xfrm>
          <a:prstGeom prst="rect"/>
        </p:spPr>
        <p:txBody>
          <a:bodyPr wrap="square" lIns="0" tIns="73660" rIns="0" bIns="0" rtlCol="0" vert="horz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580"/>
              </a:spcBef>
            </a:pPr>
            <a:r>
              <a:rPr dirty="0" sz="4400">
                <a:latin typeface="Calibri"/>
                <a:cs typeface="Calibri"/>
              </a:rPr>
              <a:t>WPL</a:t>
            </a:r>
            <a:r>
              <a:rPr dirty="0" sz="4400" spc="-60">
                <a:latin typeface="Calibri"/>
                <a:cs typeface="Calibri"/>
              </a:rPr>
              <a:t> </a:t>
            </a:r>
            <a:r>
              <a:rPr dirty="0" sz="4400" spc="-55">
                <a:latin typeface="Calibri"/>
                <a:cs typeface="Calibri"/>
              </a:rPr>
              <a:t>Team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Owners</a:t>
            </a:r>
            <a:r>
              <a:rPr dirty="0" sz="4400" spc="-7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&amp;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Long-</a:t>
            </a:r>
            <a:r>
              <a:rPr dirty="0" sz="4400" spc="-85">
                <a:latin typeface="Calibri"/>
                <a:cs typeface="Calibri"/>
              </a:rPr>
              <a:t>Term </a:t>
            </a:r>
            <a:r>
              <a:rPr dirty="0" sz="4400" spc="-10">
                <a:latin typeface="Calibri"/>
                <a:cs typeface="Calibri"/>
              </a:rPr>
              <a:t>Vision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5959094" y="2847085"/>
            <a:ext cx="4000500" cy="2413635"/>
          </a:xfrm>
          <a:custGeom>
            <a:avLst/>
            <a:gdLst/>
            <a:ahLst/>
            <a:cxnLst/>
            <a:rect l="l" t="t" r="r" b="b"/>
            <a:pathLst>
              <a:path w="4000500" h="2413635">
                <a:moveTo>
                  <a:pt x="3916806" y="0"/>
                </a:moveTo>
                <a:lnTo>
                  <a:pt x="83311" y="0"/>
                </a:lnTo>
                <a:lnTo>
                  <a:pt x="50899" y="6554"/>
                </a:lnTo>
                <a:lnTo>
                  <a:pt x="24415" y="24431"/>
                </a:lnTo>
                <a:lnTo>
                  <a:pt x="6552" y="50952"/>
                </a:lnTo>
                <a:lnTo>
                  <a:pt x="0" y="83438"/>
                </a:lnTo>
                <a:lnTo>
                  <a:pt x="0" y="2330322"/>
                </a:lnTo>
                <a:lnTo>
                  <a:pt x="6552" y="2362789"/>
                </a:lnTo>
                <a:lnTo>
                  <a:pt x="24415" y="2389266"/>
                </a:lnTo>
                <a:lnTo>
                  <a:pt x="50899" y="2407100"/>
                </a:lnTo>
                <a:lnTo>
                  <a:pt x="83311" y="2413635"/>
                </a:lnTo>
                <a:lnTo>
                  <a:pt x="3916806" y="2413635"/>
                </a:lnTo>
                <a:lnTo>
                  <a:pt x="3949219" y="2407100"/>
                </a:lnTo>
                <a:lnTo>
                  <a:pt x="3975703" y="2389266"/>
                </a:lnTo>
                <a:lnTo>
                  <a:pt x="3993566" y="2362789"/>
                </a:lnTo>
                <a:lnTo>
                  <a:pt x="4000119" y="2330322"/>
                </a:lnTo>
                <a:lnTo>
                  <a:pt x="4000119" y="83438"/>
                </a:lnTo>
                <a:lnTo>
                  <a:pt x="3993566" y="50952"/>
                </a:lnTo>
                <a:lnTo>
                  <a:pt x="3975703" y="24431"/>
                </a:lnTo>
                <a:lnTo>
                  <a:pt x="3949219" y="6554"/>
                </a:lnTo>
                <a:lnTo>
                  <a:pt x="3916806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091809" y="2769376"/>
            <a:ext cx="3863975" cy="228917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2800" b="1">
                <a:latin typeface="Calibri"/>
                <a:cs typeface="Calibri"/>
              </a:rPr>
              <a:t>Capri</a:t>
            </a:r>
            <a:r>
              <a:rPr dirty="0" sz="2800" spc="-5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Sports</a:t>
            </a:r>
            <a:r>
              <a:rPr dirty="0" sz="2800" spc="-5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(UP</a:t>
            </a:r>
            <a:r>
              <a:rPr dirty="0" sz="2800" spc="-6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Warriorz</a:t>
            </a:r>
            <a:r>
              <a:rPr dirty="0" sz="1950" spc="-10" b="1">
                <a:latin typeface="Trebuchet MS"/>
                <a:cs typeface="Trebuchet MS"/>
              </a:rPr>
              <a:t>)</a:t>
            </a:r>
            <a:endParaRPr sz="1950">
              <a:latin typeface="Trebuchet MS"/>
              <a:cs typeface="Trebuchet MS"/>
            </a:endParaRPr>
          </a:p>
          <a:p>
            <a:pPr marL="30480" marR="241935">
              <a:lnSpc>
                <a:spcPct val="86900"/>
              </a:lnSpc>
              <a:spcBef>
                <a:spcPts val="1105"/>
              </a:spcBef>
            </a:pPr>
            <a:r>
              <a:rPr dirty="0" sz="2400">
                <a:latin typeface="Calibri"/>
                <a:cs typeface="Calibri"/>
              </a:rPr>
              <a:t>Franchise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owners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report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that </a:t>
            </a:r>
            <a:r>
              <a:rPr dirty="0" sz="2400">
                <a:latin typeface="Calibri"/>
                <a:cs typeface="Calibri"/>
              </a:rPr>
              <a:t>central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team </a:t>
            </a:r>
            <a:r>
              <a:rPr dirty="0" sz="2400" spc="-10">
                <a:latin typeface="Calibri"/>
                <a:cs typeface="Calibri"/>
              </a:rPr>
              <a:t>sponsorship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revenues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have </a:t>
            </a:r>
            <a:r>
              <a:rPr dirty="0" sz="2400">
                <a:latin typeface="Calibri"/>
                <a:cs typeface="Calibri"/>
              </a:rPr>
              <a:t>hit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inflection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point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just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50">
                <a:latin typeface="Calibri"/>
                <a:cs typeface="Calibri"/>
              </a:rPr>
              <a:t>a </a:t>
            </a:r>
            <a:r>
              <a:rPr dirty="0" sz="2400">
                <a:latin typeface="Calibri"/>
                <a:cs typeface="Calibri"/>
              </a:rPr>
              <a:t>few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seasons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in.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0157586" y="2847085"/>
            <a:ext cx="4000500" cy="2413635"/>
          </a:xfrm>
          <a:custGeom>
            <a:avLst/>
            <a:gdLst/>
            <a:ahLst/>
            <a:cxnLst/>
            <a:rect l="l" t="t" r="r" b="b"/>
            <a:pathLst>
              <a:path w="4000500" h="2413635">
                <a:moveTo>
                  <a:pt x="3916807" y="0"/>
                </a:moveTo>
                <a:lnTo>
                  <a:pt x="83312" y="0"/>
                </a:lnTo>
                <a:lnTo>
                  <a:pt x="50899" y="6554"/>
                </a:lnTo>
                <a:lnTo>
                  <a:pt x="24415" y="24431"/>
                </a:lnTo>
                <a:lnTo>
                  <a:pt x="6552" y="50952"/>
                </a:lnTo>
                <a:lnTo>
                  <a:pt x="0" y="83438"/>
                </a:lnTo>
                <a:lnTo>
                  <a:pt x="0" y="2330322"/>
                </a:lnTo>
                <a:lnTo>
                  <a:pt x="6552" y="2362789"/>
                </a:lnTo>
                <a:lnTo>
                  <a:pt x="24415" y="2389266"/>
                </a:lnTo>
                <a:lnTo>
                  <a:pt x="50899" y="2407100"/>
                </a:lnTo>
                <a:lnTo>
                  <a:pt x="83312" y="2413635"/>
                </a:lnTo>
                <a:lnTo>
                  <a:pt x="3916807" y="2413635"/>
                </a:lnTo>
                <a:lnTo>
                  <a:pt x="3949219" y="2407100"/>
                </a:lnTo>
                <a:lnTo>
                  <a:pt x="3975703" y="2389266"/>
                </a:lnTo>
                <a:lnTo>
                  <a:pt x="3993566" y="2362789"/>
                </a:lnTo>
                <a:lnTo>
                  <a:pt x="4000119" y="2330322"/>
                </a:lnTo>
                <a:lnTo>
                  <a:pt x="4000119" y="83438"/>
                </a:lnTo>
                <a:lnTo>
                  <a:pt x="3993566" y="50952"/>
                </a:lnTo>
                <a:lnTo>
                  <a:pt x="3975703" y="24431"/>
                </a:lnTo>
                <a:lnTo>
                  <a:pt x="3949219" y="6554"/>
                </a:lnTo>
                <a:lnTo>
                  <a:pt x="3916807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344150" y="2834265"/>
            <a:ext cx="3686810" cy="222377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2800" b="1">
                <a:latin typeface="Calibri"/>
                <a:cs typeface="Calibri"/>
              </a:rPr>
              <a:t>Mumbai</a:t>
            </a:r>
            <a:r>
              <a:rPr dirty="0" sz="2800" spc="-10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Indians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869"/>
              </a:spcBef>
            </a:pPr>
            <a:r>
              <a:rPr dirty="0" sz="2400" spc="-10">
                <a:latin typeface="Calibri"/>
                <a:cs typeface="Calibri"/>
              </a:rPr>
              <a:t>Established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IPL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brands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see </a:t>
            </a:r>
            <a:r>
              <a:rPr dirty="0" sz="2400">
                <a:latin typeface="Calibri"/>
                <a:cs typeface="Calibri"/>
              </a:rPr>
              <a:t>WPL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strategic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extension, </a:t>
            </a:r>
            <a:r>
              <a:rPr dirty="0" sz="2400">
                <a:latin typeface="Calibri"/>
                <a:cs typeface="Calibri"/>
              </a:rPr>
              <a:t>expecting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high</a:t>
            </a:r>
            <a:r>
              <a:rPr dirty="0" sz="2400" spc="-20">
                <a:latin typeface="Calibri"/>
                <a:cs typeface="Calibri"/>
              </a:rPr>
              <a:t> double-</a:t>
            </a:r>
            <a:r>
              <a:rPr dirty="0" sz="2400" spc="-10">
                <a:latin typeface="Calibri"/>
                <a:cs typeface="Calibri"/>
              </a:rPr>
              <a:t>digit sponsorship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growth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thanks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to </a:t>
            </a:r>
            <a:r>
              <a:rPr dirty="0" sz="2400">
                <a:latin typeface="Calibri"/>
                <a:cs typeface="Calibri"/>
              </a:rPr>
              <a:t>rising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demand.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6280150" y="5459095"/>
            <a:ext cx="7556500" cy="1461135"/>
          </a:xfrm>
          <a:custGeom>
            <a:avLst/>
            <a:gdLst/>
            <a:ahLst/>
            <a:cxnLst/>
            <a:rect l="l" t="t" r="r" b="b"/>
            <a:pathLst>
              <a:path w="7556500" h="1461134">
                <a:moveTo>
                  <a:pt x="7473061" y="0"/>
                </a:moveTo>
                <a:lnTo>
                  <a:pt x="83438" y="0"/>
                </a:lnTo>
                <a:lnTo>
                  <a:pt x="50952" y="6554"/>
                </a:lnTo>
                <a:lnTo>
                  <a:pt x="24431" y="24431"/>
                </a:lnTo>
                <a:lnTo>
                  <a:pt x="6554" y="50952"/>
                </a:lnTo>
                <a:lnTo>
                  <a:pt x="0" y="83438"/>
                </a:lnTo>
                <a:lnTo>
                  <a:pt x="0" y="1377695"/>
                </a:lnTo>
                <a:lnTo>
                  <a:pt x="6554" y="1410108"/>
                </a:lnTo>
                <a:lnTo>
                  <a:pt x="24431" y="1436592"/>
                </a:lnTo>
                <a:lnTo>
                  <a:pt x="50952" y="1454455"/>
                </a:lnTo>
                <a:lnTo>
                  <a:pt x="83438" y="1461007"/>
                </a:lnTo>
                <a:lnTo>
                  <a:pt x="7473061" y="1461007"/>
                </a:lnTo>
                <a:lnTo>
                  <a:pt x="7505547" y="1454455"/>
                </a:lnTo>
                <a:lnTo>
                  <a:pt x="7532068" y="1436592"/>
                </a:lnTo>
                <a:lnTo>
                  <a:pt x="7549945" y="1410108"/>
                </a:lnTo>
                <a:lnTo>
                  <a:pt x="7556500" y="1377695"/>
                </a:lnTo>
                <a:lnTo>
                  <a:pt x="7556500" y="83438"/>
                </a:lnTo>
                <a:lnTo>
                  <a:pt x="7549945" y="50952"/>
                </a:lnTo>
                <a:lnTo>
                  <a:pt x="7532068" y="24431"/>
                </a:lnTo>
                <a:lnTo>
                  <a:pt x="7505547" y="6554"/>
                </a:lnTo>
                <a:lnTo>
                  <a:pt x="7473061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6466459" y="5447083"/>
            <a:ext cx="6877684" cy="127127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2800" b="1">
                <a:latin typeface="Calibri"/>
                <a:cs typeface="Calibri"/>
              </a:rPr>
              <a:t>Patient</a:t>
            </a:r>
            <a:r>
              <a:rPr dirty="0" sz="2800" spc="-16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Capital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  <a:spcBef>
                <a:spcPts val="490"/>
              </a:spcBef>
            </a:pPr>
            <a:r>
              <a:rPr dirty="0" sz="2400">
                <a:latin typeface="Calibri"/>
                <a:cs typeface="Calibri"/>
              </a:rPr>
              <a:t>This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signals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that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powerful,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patient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capital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sees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WPL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5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</a:pPr>
            <a:r>
              <a:rPr dirty="0" sz="2400" spc="-10">
                <a:latin typeface="Calibri"/>
                <a:cs typeface="Calibri"/>
              </a:rPr>
              <a:t>multi-</a:t>
            </a:r>
            <a:r>
              <a:rPr dirty="0" sz="2400">
                <a:latin typeface="Calibri"/>
                <a:cs typeface="Calibri"/>
              </a:rPr>
              <a:t>decade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asset,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not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experiment.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1375" y="399999"/>
            <a:ext cx="904684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Commercial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Flywheel: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A</a:t>
            </a:r>
            <a:r>
              <a:rPr dirty="0" sz="4400" spc="-3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Virtuous</a:t>
            </a:r>
            <a:r>
              <a:rPr dirty="0" sz="4400" spc="-6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Cycle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2646" y="1499361"/>
            <a:ext cx="5797423" cy="446227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906771" y="1631950"/>
            <a:ext cx="158686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solidFill>
                  <a:srgbClr val="E4DCE6"/>
                </a:solidFill>
                <a:latin typeface="Trebuchet MS"/>
                <a:cs typeface="Trebuchet MS"/>
              </a:rPr>
              <a:t>Growing</a:t>
            </a:r>
            <a:r>
              <a:rPr dirty="0" sz="1350" spc="-10" b="1">
                <a:solidFill>
                  <a:srgbClr val="E4DCE6"/>
                </a:solidFill>
                <a:latin typeface="Trebuchet MS"/>
                <a:cs typeface="Trebuchet MS"/>
              </a:rPr>
              <a:t> Audiences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95796" y="5451475"/>
            <a:ext cx="261175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solidFill>
                  <a:srgbClr val="E4DCE6"/>
                </a:solidFill>
                <a:latin typeface="Trebuchet MS"/>
                <a:cs typeface="Trebuchet MS"/>
              </a:rPr>
              <a:t>Increased</a:t>
            </a:r>
            <a:r>
              <a:rPr dirty="0" sz="1350" spc="10" b="1">
                <a:solidFill>
                  <a:srgbClr val="E4DCE6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E4DCE6"/>
                </a:solidFill>
                <a:latin typeface="Trebuchet MS"/>
                <a:cs typeface="Trebuchet MS"/>
              </a:rPr>
              <a:t>Rights</a:t>
            </a:r>
            <a:r>
              <a:rPr dirty="0" sz="1350" spc="-10" b="1">
                <a:solidFill>
                  <a:srgbClr val="E4DCE6"/>
                </a:solidFill>
                <a:latin typeface="Trebuchet MS"/>
                <a:cs typeface="Trebuchet MS"/>
              </a:rPr>
              <a:t> </a:t>
            </a:r>
            <a:r>
              <a:rPr dirty="0" sz="1350" spc="65" b="1">
                <a:solidFill>
                  <a:srgbClr val="E4DCE6"/>
                </a:solidFill>
                <a:latin typeface="Trebuchet MS"/>
                <a:cs typeface="Trebuchet MS"/>
              </a:rPr>
              <a:t>&amp; </a:t>
            </a:r>
            <a:r>
              <a:rPr dirty="0" sz="1350" spc="-10" b="1">
                <a:solidFill>
                  <a:srgbClr val="E4DCE6"/>
                </a:solidFill>
                <a:latin typeface="Trebuchet MS"/>
                <a:cs typeface="Trebuchet MS"/>
              </a:rPr>
              <a:t>Sponsorship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900543" y="1631950"/>
            <a:ext cx="205930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>
                <a:solidFill>
                  <a:srgbClr val="E4DCE6"/>
                </a:solidFill>
                <a:latin typeface="Trebuchet MS"/>
                <a:cs typeface="Trebuchet MS"/>
              </a:rPr>
              <a:t>Investment</a:t>
            </a:r>
            <a:r>
              <a:rPr dirty="0" sz="1350" spc="-70" b="1">
                <a:solidFill>
                  <a:srgbClr val="E4DCE6"/>
                </a:solidFill>
                <a:latin typeface="Trebuchet MS"/>
                <a:cs typeface="Trebuchet MS"/>
              </a:rPr>
              <a:t> </a:t>
            </a:r>
            <a:r>
              <a:rPr dirty="0" sz="1350" spc="-35" b="1">
                <a:solidFill>
                  <a:srgbClr val="E4DCE6"/>
                </a:solidFill>
                <a:latin typeface="Trebuchet MS"/>
                <a:cs typeface="Trebuchet MS"/>
              </a:rPr>
              <a:t>in</a:t>
            </a:r>
            <a:r>
              <a:rPr dirty="0" sz="1350" spc="-45" b="1">
                <a:solidFill>
                  <a:srgbClr val="E4DCE6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E4DCE6"/>
                </a:solidFill>
                <a:latin typeface="Trebuchet MS"/>
                <a:cs typeface="Trebuchet MS"/>
              </a:rPr>
              <a:t>Grassroots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41375" y="6070854"/>
            <a:ext cx="12815570" cy="1001394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ratings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reach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grow,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media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rights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sponsorship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values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increase,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allowing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more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investment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into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grassroots,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coaching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talent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scouting.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Better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quality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cricket</a:t>
            </a:r>
            <a:r>
              <a:rPr dirty="0" sz="2400" spc="-10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higher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player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remuneration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create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more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compelling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narratives,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further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pulling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casual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viewers.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54024" y="7388644"/>
            <a:ext cx="12282170" cy="311150"/>
          </a:xfrm>
          <a:prstGeom prst="rect">
            <a:avLst/>
          </a:prstGeom>
          <a:solidFill>
            <a:srgbClr val="EDADF6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330"/>
              </a:lnSpc>
            </a:pPr>
            <a:r>
              <a:rPr dirty="0" sz="2000">
                <a:latin typeface="Calibri"/>
                <a:cs typeface="Calibri"/>
              </a:rPr>
              <a:t>This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virtuous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cycle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still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early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innings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WPL,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early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brands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buying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into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steepest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part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growth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curve.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93788" y="743204"/>
            <a:ext cx="2010410" cy="373380"/>
            <a:chOff x="793788" y="743204"/>
            <a:chExt cx="2010410" cy="373380"/>
          </a:xfrm>
        </p:grpSpPr>
        <p:sp>
          <p:nvSpPr>
            <p:cNvPr id="3" name="object 3" descr=""/>
            <p:cNvSpPr/>
            <p:nvPr/>
          </p:nvSpPr>
          <p:spPr>
            <a:xfrm>
              <a:off x="793788" y="743204"/>
              <a:ext cx="2010410" cy="373380"/>
            </a:xfrm>
            <a:custGeom>
              <a:avLst/>
              <a:gdLst/>
              <a:ahLst/>
              <a:cxnLst/>
              <a:rect l="l" t="t" r="r" b="b"/>
              <a:pathLst>
                <a:path w="2010410" h="373380">
                  <a:moveTo>
                    <a:pt x="1943569" y="0"/>
                  </a:moveTo>
                  <a:lnTo>
                    <a:pt x="66687" y="0"/>
                  </a:lnTo>
                  <a:lnTo>
                    <a:pt x="40730" y="5238"/>
                  </a:lnTo>
                  <a:lnTo>
                    <a:pt x="19532" y="19526"/>
                  </a:lnTo>
                  <a:lnTo>
                    <a:pt x="5240" y="40719"/>
                  </a:lnTo>
                  <a:lnTo>
                    <a:pt x="0" y="66675"/>
                  </a:lnTo>
                  <a:lnTo>
                    <a:pt x="0" y="306450"/>
                  </a:lnTo>
                  <a:lnTo>
                    <a:pt x="5240" y="332406"/>
                  </a:lnTo>
                  <a:lnTo>
                    <a:pt x="19532" y="353599"/>
                  </a:lnTo>
                  <a:lnTo>
                    <a:pt x="40730" y="367887"/>
                  </a:lnTo>
                  <a:lnTo>
                    <a:pt x="66687" y="373125"/>
                  </a:lnTo>
                  <a:lnTo>
                    <a:pt x="1943569" y="373125"/>
                  </a:lnTo>
                  <a:lnTo>
                    <a:pt x="1969525" y="367887"/>
                  </a:lnTo>
                  <a:lnTo>
                    <a:pt x="1990718" y="353599"/>
                  </a:lnTo>
                  <a:lnTo>
                    <a:pt x="2005006" y="332406"/>
                  </a:lnTo>
                  <a:lnTo>
                    <a:pt x="2010244" y="306450"/>
                  </a:lnTo>
                  <a:lnTo>
                    <a:pt x="2010244" y="66675"/>
                  </a:lnTo>
                  <a:lnTo>
                    <a:pt x="2005006" y="40719"/>
                  </a:lnTo>
                  <a:lnTo>
                    <a:pt x="1990718" y="19526"/>
                  </a:lnTo>
                  <a:lnTo>
                    <a:pt x="1969525" y="5238"/>
                  </a:lnTo>
                  <a:lnTo>
                    <a:pt x="1943569" y="0"/>
                  </a:lnTo>
                  <a:close/>
                </a:path>
              </a:pathLst>
            </a:custGeom>
            <a:solidFill>
              <a:srgbClr val="3D08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6114" y="860353"/>
              <a:ext cx="152192" cy="138492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1138224" y="802385"/>
            <a:ext cx="13290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E4DCE6"/>
                </a:solidFill>
                <a:latin typeface="Calibri"/>
                <a:cs typeface="Calibri"/>
              </a:rPr>
              <a:t>TECH</a:t>
            </a:r>
            <a:r>
              <a:rPr dirty="0" sz="1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E4DCE6"/>
                </a:solidFill>
                <a:latin typeface="Calibri"/>
                <a:cs typeface="Calibri"/>
              </a:rPr>
              <a:t>LEADERSHIP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1304" y="1099565"/>
            <a:ext cx="852424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25">
                <a:latin typeface="Calibri"/>
                <a:cs typeface="Calibri"/>
              </a:rPr>
              <a:t>Technology</a:t>
            </a:r>
            <a:r>
              <a:rPr dirty="0" sz="4400" spc="-12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Brands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on</a:t>
            </a:r>
            <a:r>
              <a:rPr dirty="0" sz="4400" spc="-8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the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Front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 spc="-20">
                <a:latin typeface="Calibri"/>
                <a:cs typeface="Calibri"/>
              </a:rPr>
              <a:t>Foot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528" y="2311666"/>
            <a:ext cx="5421376" cy="5421376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184519" y="1945301"/>
            <a:ext cx="7954645" cy="5913755"/>
          </a:xfrm>
          <a:prstGeom prst="rect">
            <a:avLst/>
          </a:prstGeom>
        </p:spPr>
        <p:txBody>
          <a:bodyPr wrap="square" lIns="0" tIns="188595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1485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Proven</a:t>
            </a:r>
            <a:r>
              <a:rPr dirty="0" sz="3200" spc="-14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EDADF6"/>
                </a:solidFill>
                <a:latin typeface="Calibri"/>
                <a:cs typeface="Calibri"/>
              </a:rPr>
              <a:t>Track</a:t>
            </a:r>
            <a:r>
              <a:rPr dirty="0" sz="3200" spc="-12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Record</a:t>
            </a:r>
            <a:endParaRPr sz="3200">
              <a:latin typeface="Calibri"/>
              <a:cs typeface="Calibri"/>
            </a:endParaRPr>
          </a:p>
          <a:p>
            <a:pPr marL="27940" marR="5080">
              <a:lnSpc>
                <a:spcPct val="86800"/>
              </a:lnSpc>
              <a:spcBef>
                <a:spcPts val="142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ChatGPT's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partnership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follows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its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earlier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sports-related activations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with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New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York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Mets,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San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Antonio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Spurs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Chip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Ganassi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Racing,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where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AI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tools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drove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fan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engagement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performance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analytics.</a:t>
            </a:r>
            <a:endParaRPr sz="2400">
              <a:latin typeface="Calibri"/>
              <a:cs typeface="Calibri"/>
            </a:endParaRPr>
          </a:p>
          <a:p>
            <a:pPr marL="53975">
              <a:lnSpc>
                <a:spcPct val="100000"/>
              </a:lnSpc>
              <a:spcBef>
                <a:spcPts val="2055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Fertile</a:t>
            </a:r>
            <a:r>
              <a:rPr dirty="0" sz="3200" spc="-9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Ground</a:t>
            </a:r>
            <a:r>
              <a:rPr dirty="0" sz="3200" spc="-105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for</a:t>
            </a:r>
            <a:r>
              <a:rPr dirty="0" sz="3200" spc="-9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EDADF6"/>
                </a:solidFill>
                <a:latin typeface="Calibri"/>
                <a:cs typeface="Calibri"/>
              </a:rPr>
              <a:t>AI</a:t>
            </a:r>
            <a:endParaRPr sz="3200">
              <a:latin typeface="Calibri"/>
              <a:cs typeface="Calibri"/>
            </a:endParaRPr>
          </a:p>
          <a:p>
            <a:pPr marL="27940" marR="673735">
              <a:lnSpc>
                <a:spcPct val="86900"/>
              </a:lnSpc>
              <a:spcBef>
                <a:spcPts val="93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ecosystems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fertile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grounds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demonstrating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AI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use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cases: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personalised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content,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real-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time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stats,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conversational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interfaces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fans.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35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Human</a:t>
            </a:r>
            <a:r>
              <a:rPr dirty="0" sz="3200" spc="-3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Connection</a:t>
            </a:r>
            <a:endParaRPr sz="3200">
              <a:latin typeface="Calibri"/>
              <a:cs typeface="Calibri"/>
            </a:endParaRPr>
          </a:p>
          <a:p>
            <a:pPr marL="27940" marR="290830">
              <a:lnSpc>
                <a:spcPct val="86900"/>
              </a:lnSpc>
              <a:spcBef>
                <a:spcPts val="190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By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anchoring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AI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human,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emotional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context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like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women's cricket,</a:t>
            </a:r>
            <a:r>
              <a:rPr dirty="0" sz="2400" spc="-10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tech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can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escape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seen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abstract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utilities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instead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become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relatable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companions.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33779" rIns="0" bIns="0" rtlCol="0" vert="horz">
            <a:spAutoFit/>
          </a:bodyPr>
          <a:lstStyle/>
          <a:p>
            <a:pPr marL="5871845" marR="5080">
              <a:lnSpc>
                <a:spcPts val="4900"/>
              </a:lnSpc>
              <a:spcBef>
                <a:spcPts val="585"/>
              </a:spcBef>
            </a:pPr>
            <a:r>
              <a:rPr dirty="0" sz="4400">
                <a:latin typeface="Calibri"/>
                <a:cs typeface="Calibri"/>
              </a:rPr>
              <a:t>Brand</a:t>
            </a:r>
            <a:r>
              <a:rPr dirty="0" sz="4400" spc="-105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Architecture:</a:t>
            </a:r>
            <a:r>
              <a:rPr dirty="0" sz="4400" spc="-135">
                <a:latin typeface="Calibri"/>
                <a:cs typeface="Calibri"/>
              </a:rPr>
              <a:t> </a:t>
            </a:r>
            <a:r>
              <a:rPr dirty="0" sz="4400" spc="-20">
                <a:latin typeface="Calibri"/>
                <a:cs typeface="Calibri"/>
              </a:rPr>
              <a:t>From </a:t>
            </a:r>
            <a:r>
              <a:rPr dirty="0" sz="4400">
                <a:latin typeface="Calibri"/>
                <a:cs typeface="Calibri"/>
              </a:rPr>
              <a:t>"Sponsor"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to</a:t>
            </a:r>
            <a:r>
              <a:rPr dirty="0" sz="4400" spc="-4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"Ally"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6280150" y="2950082"/>
            <a:ext cx="3679190" cy="22860"/>
          </a:xfrm>
          <a:custGeom>
            <a:avLst/>
            <a:gdLst/>
            <a:ahLst/>
            <a:cxnLst/>
            <a:rect l="l" t="t" r="r" b="b"/>
            <a:pathLst>
              <a:path w="3679190" h="22860">
                <a:moveTo>
                  <a:pt x="3679063" y="0"/>
                </a:moveTo>
                <a:lnTo>
                  <a:pt x="0" y="0"/>
                </a:lnTo>
                <a:lnTo>
                  <a:pt x="0" y="22860"/>
                </a:lnTo>
                <a:lnTo>
                  <a:pt x="3679063" y="22860"/>
                </a:lnTo>
                <a:lnTo>
                  <a:pt x="3679063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6267958" y="2632405"/>
            <a:ext cx="41351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0645" algn="l"/>
              </a:tabLst>
            </a:pPr>
            <a:r>
              <a:rPr dirty="0" sz="1800" spc="-25">
                <a:solidFill>
                  <a:srgbClr val="E4DCE6"/>
                </a:solidFill>
                <a:latin typeface="Calibri"/>
                <a:cs typeface="Calibri"/>
              </a:rPr>
              <a:t>01</a:t>
            </a: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	</a:t>
            </a:r>
            <a:r>
              <a:rPr dirty="0" sz="1800" spc="-25">
                <a:solidFill>
                  <a:srgbClr val="E4DCE6"/>
                </a:solidFill>
                <a:latin typeface="Calibri"/>
                <a:cs typeface="Calibri"/>
              </a:rPr>
              <a:t>02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0157586" y="2950082"/>
            <a:ext cx="3679190" cy="22860"/>
          </a:xfrm>
          <a:custGeom>
            <a:avLst/>
            <a:gdLst/>
            <a:ahLst/>
            <a:cxnLst/>
            <a:rect l="l" t="t" r="r" b="b"/>
            <a:pathLst>
              <a:path w="3679190" h="22860">
                <a:moveTo>
                  <a:pt x="3679063" y="0"/>
                </a:moveTo>
                <a:lnTo>
                  <a:pt x="0" y="0"/>
                </a:lnTo>
                <a:lnTo>
                  <a:pt x="0" y="22860"/>
                </a:lnTo>
                <a:lnTo>
                  <a:pt x="3679063" y="22860"/>
                </a:lnTo>
                <a:lnTo>
                  <a:pt x="3679063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146030" y="2834157"/>
            <a:ext cx="3707765" cy="259080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Authentic</a:t>
            </a:r>
            <a:r>
              <a:rPr dirty="0" sz="3200" spc="-114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Storytelling</a:t>
            </a:r>
            <a:endParaRPr sz="3200">
              <a:latin typeface="Calibri"/>
              <a:cs typeface="Calibri"/>
            </a:endParaRPr>
          </a:p>
          <a:p>
            <a:pPr marL="12700" marR="113664">
              <a:lnSpc>
                <a:spcPct val="86800"/>
              </a:lnSpc>
              <a:spcBef>
                <a:spcPts val="79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Campaigns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feature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real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athletes'</a:t>
            </a:r>
            <a:r>
              <a:rPr dirty="0" sz="2400" spc="-1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journeys, vulnerabilities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triumphs generate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higher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engagement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generic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celebrity endorsements</a:t>
            </a:r>
            <a:r>
              <a:rPr dirty="0" sz="1550" spc="-10">
                <a:solidFill>
                  <a:srgbClr val="E4DCE6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67958" y="2834157"/>
            <a:ext cx="3679825" cy="291592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Position</a:t>
            </a:r>
            <a:r>
              <a:rPr dirty="0" sz="3200" spc="-6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3200" spc="-4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Allies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800"/>
              </a:lnSpc>
              <a:spcBef>
                <a:spcPts val="79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most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successful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women's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position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themselves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allies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talent development,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equality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 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access,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just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30-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second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ad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buyers.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550" spc="-25">
                <a:solidFill>
                  <a:srgbClr val="E4DCE6"/>
                </a:solidFill>
                <a:latin typeface="Calibri"/>
                <a:cs typeface="Calibri"/>
              </a:rPr>
              <a:t>03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6280150" y="5773420"/>
            <a:ext cx="7556500" cy="22860"/>
          </a:xfrm>
          <a:custGeom>
            <a:avLst/>
            <a:gdLst/>
            <a:ahLst/>
            <a:cxnLst/>
            <a:rect l="l" t="t" r="r" b="b"/>
            <a:pathLst>
              <a:path w="7556500" h="22860">
                <a:moveTo>
                  <a:pt x="7556373" y="0"/>
                </a:moveTo>
                <a:lnTo>
                  <a:pt x="0" y="0"/>
                </a:lnTo>
                <a:lnTo>
                  <a:pt x="0" y="22859"/>
                </a:lnTo>
                <a:lnTo>
                  <a:pt x="7556373" y="22859"/>
                </a:lnTo>
                <a:lnTo>
                  <a:pt x="7556373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267958" y="5659221"/>
            <a:ext cx="7461250" cy="252031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Meaningful</a:t>
            </a:r>
            <a:r>
              <a:rPr dirty="0" sz="3200" spc="-5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Narratives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78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like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ChatGPT,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this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opens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space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tell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stories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around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learning,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resilience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problem-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solving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through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the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lens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cricketers.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64"/>
              </a:spcBef>
            </a:pPr>
            <a:endParaRPr sz="2400">
              <a:latin typeface="Calibri"/>
              <a:cs typeface="Calibri"/>
            </a:endParaRPr>
          </a:p>
          <a:p>
            <a:pPr marL="149225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9680" y="0"/>
            <a:ext cx="5760720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700" y="406094"/>
            <a:ext cx="1040257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Why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This</a:t>
            </a:r>
            <a:r>
              <a:rPr dirty="0" sz="4400" spc="-8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Matters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So</a:t>
            </a:r>
            <a:r>
              <a:rPr dirty="0" sz="4400" spc="-7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Much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to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Indian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Women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56754" y="2005710"/>
            <a:ext cx="7630795" cy="1789430"/>
            <a:chOff x="756754" y="2005710"/>
            <a:chExt cx="7630795" cy="1789430"/>
          </a:xfrm>
        </p:grpSpPr>
        <p:sp>
          <p:nvSpPr>
            <p:cNvPr id="5" name="object 5" descr=""/>
            <p:cNvSpPr/>
            <p:nvPr/>
          </p:nvSpPr>
          <p:spPr>
            <a:xfrm>
              <a:off x="768184" y="2017140"/>
              <a:ext cx="7607934" cy="1766570"/>
            </a:xfrm>
            <a:custGeom>
              <a:avLst/>
              <a:gdLst/>
              <a:ahLst/>
              <a:cxnLst/>
              <a:rect l="l" t="t" r="r" b="b"/>
              <a:pathLst>
                <a:path w="7607934" h="1766570">
                  <a:moveTo>
                    <a:pt x="7526947" y="0"/>
                  </a:moveTo>
                  <a:lnTo>
                    <a:pt x="80670" y="0"/>
                  </a:lnTo>
                  <a:lnTo>
                    <a:pt x="49270" y="6332"/>
                  </a:lnTo>
                  <a:lnTo>
                    <a:pt x="23628" y="23606"/>
                  </a:lnTo>
                  <a:lnTo>
                    <a:pt x="6339" y="49238"/>
                  </a:lnTo>
                  <a:lnTo>
                    <a:pt x="0" y="80645"/>
                  </a:lnTo>
                  <a:lnTo>
                    <a:pt x="0" y="1685925"/>
                  </a:lnTo>
                  <a:lnTo>
                    <a:pt x="6339" y="1717278"/>
                  </a:lnTo>
                  <a:lnTo>
                    <a:pt x="23628" y="1742916"/>
                  </a:lnTo>
                  <a:lnTo>
                    <a:pt x="49270" y="1760220"/>
                  </a:lnTo>
                  <a:lnTo>
                    <a:pt x="80670" y="1766570"/>
                  </a:lnTo>
                  <a:lnTo>
                    <a:pt x="7526947" y="1766570"/>
                  </a:lnTo>
                  <a:lnTo>
                    <a:pt x="7558353" y="1760220"/>
                  </a:lnTo>
                  <a:lnTo>
                    <a:pt x="7583985" y="1742916"/>
                  </a:lnTo>
                  <a:lnTo>
                    <a:pt x="7601259" y="1717278"/>
                  </a:lnTo>
                  <a:lnTo>
                    <a:pt x="7607592" y="1685925"/>
                  </a:lnTo>
                  <a:lnTo>
                    <a:pt x="7607592" y="80645"/>
                  </a:lnTo>
                  <a:lnTo>
                    <a:pt x="7601259" y="49238"/>
                  </a:lnTo>
                  <a:lnTo>
                    <a:pt x="7583985" y="23606"/>
                  </a:lnTo>
                  <a:lnTo>
                    <a:pt x="7558353" y="6332"/>
                  </a:lnTo>
                  <a:lnTo>
                    <a:pt x="7526947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8184" y="2017140"/>
              <a:ext cx="7607934" cy="1766570"/>
            </a:xfrm>
            <a:custGeom>
              <a:avLst/>
              <a:gdLst/>
              <a:ahLst/>
              <a:cxnLst/>
              <a:rect l="l" t="t" r="r" b="b"/>
              <a:pathLst>
                <a:path w="7607934" h="1766570">
                  <a:moveTo>
                    <a:pt x="0" y="80645"/>
                  </a:moveTo>
                  <a:lnTo>
                    <a:pt x="6339" y="49238"/>
                  </a:lnTo>
                  <a:lnTo>
                    <a:pt x="23628" y="23606"/>
                  </a:lnTo>
                  <a:lnTo>
                    <a:pt x="49270" y="6332"/>
                  </a:lnTo>
                  <a:lnTo>
                    <a:pt x="80670" y="0"/>
                  </a:lnTo>
                  <a:lnTo>
                    <a:pt x="7526947" y="0"/>
                  </a:lnTo>
                  <a:lnTo>
                    <a:pt x="7558353" y="6332"/>
                  </a:lnTo>
                  <a:lnTo>
                    <a:pt x="7583985" y="23606"/>
                  </a:lnTo>
                  <a:lnTo>
                    <a:pt x="7601259" y="49238"/>
                  </a:lnTo>
                  <a:lnTo>
                    <a:pt x="7607592" y="80645"/>
                  </a:lnTo>
                  <a:lnTo>
                    <a:pt x="7607592" y="1685925"/>
                  </a:lnTo>
                  <a:lnTo>
                    <a:pt x="7601259" y="1717278"/>
                  </a:lnTo>
                  <a:lnTo>
                    <a:pt x="7583985" y="1742916"/>
                  </a:lnTo>
                  <a:lnTo>
                    <a:pt x="7558353" y="1760220"/>
                  </a:lnTo>
                  <a:lnTo>
                    <a:pt x="7526947" y="1766570"/>
                  </a:lnTo>
                  <a:lnTo>
                    <a:pt x="80670" y="1766570"/>
                  </a:lnTo>
                  <a:lnTo>
                    <a:pt x="49270" y="1760220"/>
                  </a:lnTo>
                  <a:lnTo>
                    <a:pt x="23628" y="1742916"/>
                  </a:lnTo>
                  <a:lnTo>
                    <a:pt x="6339" y="1717278"/>
                  </a:lnTo>
                  <a:lnTo>
                    <a:pt x="0" y="1685925"/>
                  </a:lnTo>
                  <a:lnTo>
                    <a:pt x="0" y="80645"/>
                  </a:lnTo>
                  <a:close/>
                </a:path>
              </a:pathLst>
            </a:custGeom>
            <a:ln w="22860">
              <a:solidFill>
                <a:srgbClr val="4146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91044" y="2040000"/>
              <a:ext cx="768350" cy="1720850"/>
            </a:xfrm>
            <a:custGeom>
              <a:avLst/>
              <a:gdLst/>
              <a:ahLst/>
              <a:cxnLst/>
              <a:rect l="l" t="t" r="r" b="b"/>
              <a:pathLst>
                <a:path w="768350" h="1720850">
                  <a:moveTo>
                    <a:pt x="714921" y="0"/>
                  </a:moveTo>
                  <a:lnTo>
                    <a:pt x="53238" y="0"/>
                  </a:lnTo>
                  <a:lnTo>
                    <a:pt x="32516" y="4189"/>
                  </a:lnTo>
                  <a:lnTo>
                    <a:pt x="15594" y="15605"/>
                  </a:lnTo>
                  <a:lnTo>
                    <a:pt x="4184" y="32521"/>
                  </a:lnTo>
                  <a:lnTo>
                    <a:pt x="0" y="53212"/>
                  </a:lnTo>
                  <a:lnTo>
                    <a:pt x="0" y="1667637"/>
                  </a:lnTo>
                  <a:lnTo>
                    <a:pt x="4184" y="1688328"/>
                  </a:lnTo>
                  <a:lnTo>
                    <a:pt x="15594" y="1705244"/>
                  </a:lnTo>
                  <a:lnTo>
                    <a:pt x="32516" y="1716660"/>
                  </a:lnTo>
                  <a:lnTo>
                    <a:pt x="53238" y="1720850"/>
                  </a:lnTo>
                  <a:lnTo>
                    <a:pt x="714921" y="1720850"/>
                  </a:lnTo>
                  <a:lnTo>
                    <a:pt x="735665" y="1716660"/>
                  </a:lnTo>
                  <a:lnTo>
                    <a:pt x="752576" y="1705244"/>
                  </a:lnTo>
                  <a:lnTo>
                    <a:pt x="763962" y="1688328"/>
                  </a:lnTo>
                  <a:lnTo>
                    <a:pt x="768134" y="1667637"/>
                  </a:lnTo>
                  <a:lnTo>
                    <a:pt x="768134" y="53212"/>
                  </a:lnTo>
                  <a:lnTo>
                    <a:pt x="763962" y="32521"/>
                  </a:lnTo>
                  <a:lnTo>
                    <a:pt x="752576" y="15605"/>
                  </a:lnTo>
                  <a:lnTo>
                    <a:pt x="735665" y="4189"/>
                  </a:lnTo>
                  <a:lnTo>
                    <a:pt x="714921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160" y="2762363"/>
              <a:ext cx="203963" cy="275997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756754" y="3964304"/>
            <a:ext cx="7630795" cy="1789430"/>
            <a:chOff x="756754" y="3964304"/>
            <a:chExt cx="7630795" cy="1789430"/>
          </a:xfrm>
        </p:grpSpPr>
        <p:sp>
          <p:nvSpPr>
            <p:cNvPr id="10" name="object 10" descr=""/>
            <p:cNvSpPr/>
            <p:nvPr/>
          </p:nvSpPr>
          <p:spPr>
            <a:xfrm>
              <a:off x="768184" y="3975734"/>
              <a:ext cx="7607934" cy="1766570"/>
            </a:xfrm>
            <a:custGeom>
              <a:avLst/>
              <a:gdLst/>
              <a:ahLst/>
              <a:cxnLst/>
              <a:rect l="l" t="t" r="r" b="b"/>
              <a:pathLst>
                <a:path w="7607934" h="1766570">
                  <a:moveTo>
                    <a:pt x="7526947" y="0"/>
                  </a:moveTo>
                  <a:lnTo>
                    <a:pt x="80670" y="0"/>
                  </a:lnTo>
                  <a:lnTo>
                    <a:pt x="49270" y="6332"/>
                  </a:lnTo>
                  <a:lnTo>
                    <a:pt x="23628" y="23606"/>
                  </a:lnTo>
                  <a:lnTo>
                    <a:pt x="6339" y="49238"/>
                  </a:lnTo>
                  <a:lnTo>
                    <a:pt x="0" y="80644"/>
                  </a:lnTo>
                  <a:lnTo>
                    <a:pt x="0" y="1685925"/>
                  </a:lnTo>
                  <a:lnTo>
                    <a:pt x="6339" y="1717278"/>
                  </a:lnTo>
                  <a:lnTo>
                    <a:pt x="23628" y="1742916"/>
                  </a:lnTo>
                  <a:lnTo>
                    <a:pt x="49270" y="1760220"/>
                  </a:lnTo>
                  <a:lnTo>
                    <a:pt x="80670" y="1766570"/>
                  </a:lnTo>
                  <a:lnTo>
                    <a:pt x="7526947" y="1766570"/>
                  </a:lnTo>
                  <a:lnTo>
                    <a:pt x="7558353" y="1760220"/>
                  </a:lnTo>
                  <a:lnTo>
                    <a:pt x="7583985" y="1742916"/>
                  </a:lnTo>
                  <a:lnTo>
                    <a:pt x="7601259" y="1717278"/>
                  </a:lnTo>
                  <a:lnTo>
                    <a:pt x="7607592" y="1685925"/>
                  </a:lnTo>
                  <a:lnTo>
                    <a:pt x="7607592" y="80644"/>
                  </a:lnTo>
                  <a:lnTo>
                    <a:pt x="7601259" y="49238"/>
                  </a:lnTo>
                  <a:lnTo>
                    <a:pt x="7583985" y="23606"/>
                  </a:lnTo>
                  <a:lnTo>
                    <a:pt x="7558353" y="6332"/>
                  </a:lnTo>
                  <a:lnTo>
                    <a:pt x="7526947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8184" y="3975734"/>
              <a:ext cx="7607934" cy="1766570"/>
            </a:xfrm>
            <a:custGeom>
              <a:avLst/>
              <a:gdLst/>
              <a:ahLst/>
              <a:cxnLst/>
              <a:rect l="l" t="t" r="r" b="b"/>
              <a:pathLst>
                <a:path w="7607934" h="1766570">
                  <a:moveTo>
                    <a:pt x="0" y="80644"/>
                  </a:moveTo>
                  <a:lnTo>
                    <a:pt x="6339" y="49238"/>
                  </a:lnTo>
                  <a:lnTo>
                    <a:pt x="23628" y="23606"/>
                  </a:lnTo>
                  <a:lnTo>
                    <a:pt x="49270" y="6332"/>
                  </a:lnTo>
                  <a:lnTo>
                    <a:pt x="80670" y="0"/>
                  </a:lnTo>
                  <a:lnTo>
                    <a:pt x="7526947" y="0"/>
                  </a:lnTo>
                  <a:lnTo>
                    <a:pt x="7558353" y="6332"/>
                  </a:lnTo>
                  <a:lnTo>
                    <a:pt x="7583985" y="23606"/>
                  </a:lnTo>
                  <a:lnTo>
                    <a:pt x="7601259" y="49238"/>
                  </a:lnTo>
                  <a:lnTo>
                    <a:pt x="7607592" y="80644"/>
                  </a:lnTo>
                  <a:lnTo>
                    <a:pt x="7607592" y="1685925"/>
                  </a:lnTo>
                  <a:lnTo>
                    <a:pt x="7601259" y="1717278"/>
                  </a:lnTo>
                  <a:lnTo>
                    <a:pt x="7583985" y="1742916"/>
                  </a:lnTo>
                  <a:lnTo>
                    <a:pt x="7558353" y="1760220"/>
                  </a:lnTo>
                  <a:lnTo>
                    <a:pt x="7526947" y="1766570"/>
                  </a:lnTo>
                  <a:lnTo>
                    <a:pt x="80670" y="1766570"/>
                  </a:lnTo>
                  <a:lnTo>
                    <a:pt x="49270" y="1760220"/>
                  </a:lnTo>
                  <a:lnTo>
                    <a:pt x="23628" y="1742916"/>
                  </a:lnTo>
                  <a:lnTo>
                    <a:pt x="6339" y="1717278"/>
                  </a:lnTo>
                  <a:lnTo>
                    <a:pt x="0" y="1685925"/>
                  </a:lnTo>
                  <a:lnTo>
                    <a:pt x="0" y="80644"/>
                  </a:lnTo>
                  <a:close/>
                </a:path>
              </a:pathLst>
            </a:custGeom>
            <a:ln w="22860">
              <a:solidFill>
                <a:srgbClr val="4146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91044" y="3998594"/>
              <a:ext cx="768350" cy="1720850"/>
            </a:xfrm>
            <a:custGeom>
              <a:avLst/>
              <a:gdLst/>
              <a:ahLst/>
              <a:cxnLst/>
              <a:rect l="l" t="t" r="r" b="b"/>
              <a:pathLst>
                <a:path w="768350" h="1720850">
                  <a:moveTo>
                    <a:pt x="714921" y="0"/>
                  </a:moveTo>
                  <a:lnTo>
                    <a:pt x="53238" y="0"/>
                  </a:lnTo>
                  <a:lnTo>
                    <a:pt x="32516" y="4189"/>
                  </a:lnTo>
                  <a:lnTo>
                    <a:pt x="15594" y="15605"/>
                  </a:lnTo>
                  <a:lnTo>
                    <a:pt x="4184" y="32521"/>
                  </a:lnTo>
                  <a:lnTo>
                    <a:pt x="0" y="53212"/>
                  </a:lnTo>
                  <a:lnTo>
                    <a:pt x="0" y="1667636"/>
                  </a:lnTo>
                  <a:lnTo>
                    <a:pt x="4184" y="1688328"/>
                  </a:lnTo>
                  <a:lnTo>
                    <a:pt x="15594" y="1705244"/>
                  </a:lnTo>
                  <a:lnTo>
                    <a:pt x="32516" y="1716660"/>
                  </a:lnTo>
                  <a:lnTo>
                    <a:pt x="53238" y="1720849"/>
                  </a:lnTo>
                  <a:lnTo>
                    <a:pt x="714921" y="1720849"/>
                  </a:lnTo>
                  <a:lnTo>
                    <a:pt x="735665" y="1716660"/>
                  </a:lnTo>
                  <a:lnTo>
                    <a:pt x="752576" y="1705244"/>
                  </a:lnTo>
                  <a:lnTo>
                    <a:pt x="763962" y="1688328"/>
                  </a:lnTo>
                  <a:lnTo>
                    <a:pt x="768134" y="1667636"/>
                  </a:lnTo>
                  <a:lnTo>
                    <a:pt x="768134" y="53212"/>
                  </a:lnTo>
                  <a:lnTo>
                    <a:pt x="763962" y="32521"/>
                  </a:lnTo>
                  <a:lnTo>
                    <a:pt x="752576" y="15605"/>
                  </a:lnTo>
                  <a:lnTo>
                    <a:pt x="735665" y="4189"/>
                  </a:lnTo>
                  <a:lnTo>
                    <a:pt x="714921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550" y="4720958"/>
              <a:ext cx="271173" cy="275633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756754" y="5922898"/>
            <a:ext cx="7630795" cy="1789430"/>
            <a:chOff x="756754" y="5922898"/>
            <a:chExt cx="7630795" cy="1789430"/>
          </a:xfrm>
        </p:grpSpPr>
        <p:sp>
          <p:nvSpPr>
            <p:cNvPr id="15" name="object 15" descr=""/>
            <p:cNvSpPr/>
            <p:nvPr/>
          </p:nvSpPr>
          <p:spPr>
            <a:xfrm>
              <a:off x="768184" y="5934328"/>
              <a:ext cx="7607934" cy="1766570"/>
            </a:xfrm>
            <a:custGeom>
              <a:avLst/>
              <a:gdLst/>
              <a:ahLst/>
              <a:cxnLst/>
              <a:rect l="l" t="t" r="r" b="b"/>
              <a:pathLst>
                <a:path w="7607934" h="1766570">
                  <a:moveTo>
                    <a:pt x="7526947" y="0"/>
                  </a:moveTo>
                  <a:lnTo>
                    <a:pt x="80670" y="0"/>
                  </a:lnTo>
                  <a:lnTo>
                    <a:pt x="49270" y="6332"/>
                  </a:lnTo>
                  <a:lnTo>
                    <a:pt x="23628" y="23606"/>
                  </a:lnTo>
                  <a:lnTo>
                    <a:pt x="6339" y="49238"/>
                  </a:lnTo>
                  <a:lnTo>
                    <a:pt x="0" y="80645"/>
                  </a:lnTo>
                  <a:lnTo>
                    <a:pt x="0" y="1685848"/>
                  </a:lnTo>
                  <a:lnTo>
                    <a:pt x="6339" y="1717248"/>
                  </a:lnTo>
                  <a:lnTo>
                    <a:pt x="23628" y="1742890"/>
                  </a:lnTo>
                  <a:lnTo>
                    <a:pt x="49270" y="1760179"/>
                  </a:lnTo>
                  <a:lnTo>
                    <a:pt x="80670" y="1766519"/>
                  </a:lnTo>
                  <a:lnTo>
                    <a:pt x="7526947" y="1766519"/>
                  </a:lnTo>
                  <a:lnTo>
                    <a:pt x="7558353" y="1760179"/>
                  </a:lnTo>
                  <a:lnTo>
                    <a:pt x="7583985" y="1742890"/>
                  </a:lnTo>
                  <a:lnTo>
                    <a:pt x="7601259" y="1717248"/>
                  </a:lnTo>
                  <a:lnTo>
                    <a:pt x="7607592" y="1685848"/>
                  </a:lnTo>
                  <a:lnTo>
                    <a:pt x="7607592" y="80645"/>
                  </a:lnTo>
                  <a:lnTo>
                    <a:pt x="7601259" y="49238"/>
                  </a:lnTo>
                  <a:lnTo>
                    <a:pt x="7583985" y="23606"/>
                  </a:lnTo>
                  <a:lnTo>
                    <a:pt x="7558353" y="6332"/>
                  </a:lnTo>
                  <a:lnTo>
                    <a:pt x="7526947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8184" y="5934328"/>
              <a:ext cx="7607934" cy="1766570"/>
            </a:xfrm>
            <a:custGeom>
              <a:avLst/>
              <a:gdLst/>
              <a:ahLst/>
              <a:cxnLst/>
              <a:rect l="l" t="t" r="r" b="b"/>
              <a:pathLst>
                <a:path w="7607934" h="1766570">
                  <a:moveTo>
                    <a:pt x="0" y="80645"/>
                  </a:moveTo>
                  <a:lnTo>
                    <a:pt x="6339" y="49238"/>
                  </a:lnTo>
                  <a:lnTo>
                    <a:pt x="23628" y="23606"/>
                  </a:lnTo>
                  <a:lnTo>
                    <a:pt x="49270" y="6332"/>
                  </a:lnTo>
                  <a:lnTo>
                    <a:pt x="80670" y="0"/>
                  </a:lnTo>
                  <a:lnTo>
                    <a:pt x="7526947" y="0"/>
                  </a:lnTo>
                  <a:lnTo>
                    <a:pt x="7558353" y="6332"/>
                  </a:lnTo>
                  <a:lnTo>
                    <a:pt x="7583985" y="23606"/>
                  </a:lnTo>
                  <a:lnTo>
                    <a:pt x="7601259" y="49238"/>
                  </a:lnTo>
                  <a:lnTo>
                    <a:pt x="7607592" y="80645"/>
                  </a:lnTo>
                  <a:lnTo>
                    <a:pt x="7607592" y="1685848"/>
                  </a:lnTo>
                  <a:lnTo>
                    <a:pt x="7601259" y="1717248"/>
                  </a:lnTo>
                  <a:lnTo>
                    <a:pt x="7583985" y="1742890"/>
                  </a:lnTo>
                  <a:lnTo>
                    <a:pt x="7558353" y="1760179"/>
                  </a:lnTo>
                  <a:lnTo>
                    <a:pt x="7526947" y="1766519"/>
                  </a:lnTo>
                  <a:lnTo>
                    <a:pt x="80670" y="1766519"/>
                  </a:lnTo>
                  <a:lnTo>
                    <a:pt x="49270" y="1760179"/>
                  </a:lnTo>
                  <a:lnTo>
                    <a:pt x="23628" y="1742890"/>
                  </a:lnTo>
                  <a:lnTo>
                    <a:pt x="6339" y="1717248"/>
                  </a:lnTo>
                  <a:lnTo>
                    <a:pt x="0" y="1685848"/>
                  </a:lnTo>
                  <a:lnTo>
                    <a:pt x="0" y="80645"/>
                  </a:lnTo>
                  <a:close/>
                </a:path>
              </a:pathLst>
            </a:custGeom>
            <a:ln w="22860">
              <a:solidFill>
                <a:srgbClr val="41467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91044" y="5957188"/>
              <a:ext cx="768350" cy="1720850"/>
            </a:xfrm>
            <a:custGeom>
              <a:avLst/>
              <a:gdLst/>
              <a:ahLst/>
              <a:cxnLst/>
              <a:rect l="l" t="t" r="r" b="b"/>
              <a:pathLst>
                <a:path w="768350" h="1720850">
                  <a:moveTo>
                    <a:pt x="714921" y="0"/>
                  </a:moveTo>
                  <a:lnTo>
                    <a:pt x="53238" y="0"/>
                  </a:lnTo>
                  <a:lnTo>
                    <a:pt x="32516" y="4189"/>
                  </a:lnTo>
                  <a:lnTo>
                    <a:pt x="15594" y="15605"/>
                  </a:lnTo>
                  <a:lnTo>
                    <a:pt x="4184" y="32521"/>
                  </a:lnTo>
                  <a:lnTo>
                    <a:pt x="0" y="53212"/>
                  </a:lnTo>
                  <a:lnTo>
                    <a:pt x="0" y="1667560"/>
                  </a:lnTo>
                  <a:lnTo>
                    <a:pt x="4184" y="1688282"/>
                  </a:lnTo>
                  <a:lnTo>
                    <a:pt x="15594" y="1705205"/>
                  </a:lnTo>
                  <a:lnTo>
                    <a:pt x="32516" y="1716615"/>
                  </a:lnTo>
                  <a:lnTo>
                    <a:pt x="53238" y="1720799"/>
                  </a:lnTo>
                  <a:lnTo>
                    <a:pt x="714921" y="1720799"/>
                  </a:lnTo>
                  <a:lnTo>
                    <a:pt x="735665" y="1716615"/>
                  </a:lnTo>
                  <a:lnTo>
                    <a:pt x="752576" y="1705205"/>
                  </a:lnTo>
                  <a:lnTo>
                    <a:pt x="763962" y="1688282"/>
                  </a:lnTo>
                  <a:lnTo>
                    <a:pt x="768134" y="1667560"/>
                  </a:lnTo>
                  <a:lnTo>
                    <a:pt x="768134" y="53212"/>
                  </a:lnTo>
                  <a:lnTo>
                    <a:pt x="763962" y="32521"/>
                  </a:lnTo>
                  <a:lnTo>
                    <a:pt x="752576" y="15605"/>
                  </a:lnTo>
                  <a:lnTo>
                    <a:pt x="735665" y="4189"/>
                  </a:lnTo>
                  <a:lnTo>
                    <a:pt x="714921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599" y="6679491"/>
              <a:ext cx="198947" cy="276020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1738629" y="2002961"/>
            <a:ext cx="6279515" cy="547497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Shifting</a:t>
            </a:r>
            <a:r>
              <a:rPr dirty="0" sz="3200" spc="-6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Possibilities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3400"/>
              </a:lnSpc>
              <a:spcBef>
                <a:spcPts val="710"/>
              </a:spcBef>
            </a:pP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Young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girls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India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seeing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full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stadiums,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prime-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time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slots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significant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prize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money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 cricketers,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fundamentally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shifting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what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feels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possible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career.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Household</a:t>
            </a:r>
            <a:r>
              <a:rPr dirty="0" sz="3200" spc="-2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Conversations</a:t>
            </a:r>
            <a:endParaRPr sz="3200">
              <a:latin typeface="Calibri"/>
              <a:cs typeface="Calibri"/>
            </a:endParaRPr>
          </a:p>
          <a:p>
            <a:pPr marL="12700" marR="37465">
              <a:lnSpc>
                <a:spcPts val="2400"/>
              </a:lnSpc>
              <a:spcBef>
                <a:spcPts val="705"/>
              </a:spcBef>
            </a:pP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Household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conversations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change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when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fathers,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mothers,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sons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daughters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sit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together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watch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matches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appointment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viewing.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0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50" b="1">
                <a:solidFill>
                  <a:srgbClr val="E4DCE6"/>
                </a:solidFill>
                <a:latin typeface="Calibri"/>
                <a:cs typeface="Calibri"/>
              </a:rPr>
              <a:t>Spillover</a:t>
            </a:r>
            <a:r>
              <a:rPr dirty="0" sz="1850" spc="-7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50" spc="-10" b="1">
                <a:solidFill>
                  <a:srgbClr val="E4DCE6"/>
                </a:solidFill>
                <a:latin typeface="Calibri"/>
                <a:cs typeface="Calibri"/>
              </a:rPr>
              <a:t>Benefits</a:t>
            </a:r>
            <a:endParaRPr sz="1850">
              <a:latin typeface="Calibri"/>
              <a:cs typeface="Calibri"/>
            </a:endParaRPr>
          </a:p>
          <a:p>
            <a:pPr marL="12700" marR="107314">
              <a:lnSpc>
                <a:spcPts val="2400"/>
              </a:lnSpc>
              <a:spcBef>
                <a:spcPts val="97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This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visibility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has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spillover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benefits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into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workplace aspirations,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educational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choices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leadership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ambitions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well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beyond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sport.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21" name="object 21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9680" y="0"/>
            <a:ext cx="5760720" cy="8229599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793788" y="1016508"/>
            <a:ext cx="1122045" cy="373380"/>
          </a:xfrm>
          <a:custGeom>
            <a:avLst/>
            <a:gdLst/>
            <a:ahLst/>
            <a:cxnLst/>
            <a:rect l="l" t="t" r="r" b="b"/>
            <a:pathLst>
              <a:path w="1122045" h="373380">
                <a:moveTo>
                  <a:pt x="1054823" y="0"/>
                </a:moveTo>
                <a:lnTo>
                  <a:pt x="66687" y="0"/>
                </a:lnTo>
                <a:lnTo>
                  <a:pt x="40730" y="5238"/>
                </a:lnTo>
                <a:lnTo>
                  <a:pt x="19532" y="19526"/>
                </a:lnTo>
                <a:lnTo>
                  <a:pt x="5240" y="40719"/>
                </a:lnTo>
                <a:lnTo>
                  <a:pt x="0" y="66675"/>
                </a:lnTo>
                <a:lnTo>
                  <a:pt x="0" y="306450"/>
                </a:lnTo>
                <a:lnTo>
                  <a:pt x="5240" y="332426"/>
                </a:lnTo>
                <a:lnTo>
                  <a:pt x="19532" y="353663"/>
                </a:lnTo>
                <a:lnTo>
                  <a:pt x="40730" y="367994"/>
                </a:lnTo>
                <a:lnTo>
                  <a:pt x="66687" y="373252"/>
                </a:lnTo>
                <a:lnTo>
                  <a:pt x="1054823" y="373252"/>
                </a:lnTo>
                <a:lnTo>
                  <a:pt x="1080799" y="367994"/>
                </a:lnTo>
                <a:lnTo>
                  <a:pt x="1102036" y="353663"/>
                </a:lnTo>
                <a:lnTo>
                  <a:pt x="1116367" y="332426"/>
                </a:lnTo>
                <a:lnTo>
                  <a:pt x="1121625" y="306450"/>
                </a:lnTo>
                <a:lnTo>
                  <a:pt x="1121625" y="66675"/>
                </a:lnTo>
                <a:lnTo>
                  <a:pt x="1116367" y="40719"/>
                </a:lnTo>
                <a:lnTo>
                  <a:pt x="1102036" y="19526"/>
                </a:lnTo>
                <a:lnTo>
                  <a:pt x="1080799" y="5238"/>
                </a:lnTo>
                <a:lnTo>
                  <a:pt x="1054823" y="0"/>
                </a:lnTo>
                <a:close/>
              </a:path>
            </a:pathLst>
          </a:custGeom>
          <a:solidFill>
            <a:srgbClr val="3D0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00175" y="1028445"/>
            <a:ext cx="1028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18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E4DCE6"/>
                </a:solidFill>
                <a:latin typeface="Calibri"/>
                <a:cs typeface="Calibri"/>
              </a:rPr>
              <a:t>CMOS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1304" y="1372870"/>
            <a:ext cx="703707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latin typeface="Calibri"/>
                <a:cs typeface="Calibri"/>
              </a:rPr>
              <a:t>Lessons</a:t>
            </a:r>
            <a:r>
              <a:rPr dirty="0" sz="4400" spc="-10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for</a:t>
            </a:r>
            <a:r>
              <a:rPr dirty="0" sz="4400" spc="-9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Marketing</a:t>
            </a:r>
            <a:r>
              <a:rPr dirty="0" sz="4400" spc="-10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Leaders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93788" y="2386710"/>
            <a:ext cx="447040" cy="447040"/>
          </a:xfrm>
          <a:custGeom>
            <a:avLst/>
            <a:gdLst/>
            <a:ahLst/>
            <a:cxnLst/>
            <a:rect l="l" t="t" r="r" b="b"/>
            <a:pathLst>
              <a:path w="447040" h="447039">
                <a:moveTo>
                  <a:pt x="363131" y="0"/>
                </a:moveTo>
                <a:lnTo>
                  <a:pt x="83362" y="0"/>
                </a:lnTo>
                <a:lnTo>
                  <a:pt x="50915" y="6552"/>
                </a:lnTo>
                <a:lnTo>
                  <a:pt x="24417" y="24415"/>
                </a:lnTo>
                <a:lnTo>
                  <a:pt x="6551" y="50899"/>
                </a:lnTo>
                <a:lnTo>
                  <a:pt x="0" y="83312"/>
                </a:lnTo>
                <a:lnTo>
                  <a:pt x="0" y="363092"/>
                </a:lnTo>
                <a:lnTo>
                  <a:pt x="6551" y="395579"/>
                </a:lnTo>
                <a:lnTo>
                  <a:pt x="24417" y="422100"/>
                </a:lnTo>
                <a:lnTo>
                  <a:pt x="50915" y="439977"/>
                </a:lnTo>
                <a:lnTo>
                  <a:pt x="83362" y="446531"/>
                </a:lnTo>
                <a:lnTo>
                  <a:pt x="363131" y="446531"/>
                </a:lnTo>
                <a:lnTo>
                  <a:pt x="395576" y="439977"/>
                </a:lnTo>
                <a:lnTo>
                  <a:pt x="422070" y="422100"/>
                </a:lnTo>
                <a:lnTo>
                  <a:pt x="439931" y="395579"/>
                </a:lnTo>
                <a:lnTo>
                  <a:pt x="446481" y="363092"/>
                </a:lnTo>
                <a:lnTo>
                  <a:pt x="446481" y="83312"/>
                </a:lnTo>
                <a:lnTo>
                  <a:pt x="439931" y="50899"/>
                </a:lnTo>
                <a:lnTo>
                  <a:pt x="422070" y="24415"/>
                </a:lnTo>
                <a:lnTo>
                  <a:pt x="395576" y="6552"/>
                </a:lnTo>
                <a:lnTo>
                  <a:pt x="363131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27608" y="2326385"/>
            <a:ext cx="180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E4DCE6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25955" y="2195169"/>
            <a:ext cx="12002770" cy="132016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3200" spc="-12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Platforms,</a:t>
            </a:r>
            <a:r>
              <a:rPr dirty="0" sz="3200" spc="-14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3200" spc="-114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E4DCE6"/>
                </a:solidFill>
                <a:latin typeface="Calibri"/>
                <a:cs typeface="Calibri"/>
              </a:rPr>
              <a:t>CSR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  <a:spcBef>
                <a:spcPts val="409"/>
              </a:spcBef>
            </a:pP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Treat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leagues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platforms,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CSR.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Allocate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core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budgets,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best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creative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talent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long-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term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measurement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frameworks.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93788" y="4233671"/>
            <a:ext cx="447040" cy="446405"/>
          </a:xfrm>
          <a:custGeom>
            <a:avLst/>
            <a:gdLst/>
            <a:ahLst/>
            <a:cxnLst/>
            <a:rect l="l" t="t" r="r" b="b"/>
            <a:pathLst>
              <a:path w="447040" h="446404">
                <a:moveTo>
                  <a:pt x="363131" y="0"/>
                </a:moveTo>
                <a:lnTo>
                  <a:pt x="83362" y="0"/>
                </a:lnTo>
                <a:lnTo>
                  <a:pt x="50915" y="6534"/>
                </a:lnTo>
                <a:lnTo>
                  <a:pt x="24417" y="24368"/>
                </a:lnTo>
                <a:lnTo>
                  <a:pt x="6551" y="50845"/>
                </a:lnTo>
                <a:lnTo>
                  <a:pt x="0" y="83312"/>
                </a:lnTo>
                <a:lnTo>
                  <a:pt x="0" y="363092"/>
                </a:lnTo>
                <a:lnTo>
                  <a:pt x="6551" y="395505"/>
                </a:lnTo>
                <a:lnTo>
                  <a:pt x="24417" y="421989"/>
                </a:lnTo>
                <a:lnTo>
                  <a:pt x="50915" y="439852"/>
                </a:lnTo>
                <a:lnTo>
                  <a:pt x="83362" y="446404"/>
                </a:lnTo>
                <a:lnTo>
                  <a:pt x="363131" y="446404"/>
                </a:lnTo>
                <a:lnTo>
                  <a:pt x="395576" y="439852"/>
                </a:lnTo>
                <a:lnTo>
                  <a:pt x="422070" y="421989"/>
                </a:lnTo>
                <a:lnTo>
                  <a:pt x="439931" y="395505"/>
                </a:lnTo>
                <a:lnTo>
                  <a:pt x="446481" y="363092"/>
                </a:lnTo>
                <a:lnTo>
                  <a:pt x="446481" y="83312"/>
                </a:lnTo>
                <a:lnTo>
                  <a:pt x="439931" y="50845"/>
                </a:lnTo>
                <a:lnTo>
                  <a:pt x="422070" y="24368"/>
                </a:lnTo>
                <a:lnTo>
                  <a:pt x="395576" y="6534"/>
                </a:lnTo>
                <a:lnTo>
                  <a:pt x="363131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27608" y="4173728"/>
            <a:ext cx="180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E4DCE6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25955" y="4041166"/>
            <a:ext cx="11514455" cy="132080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200" spc="-25" b="1">
                <a:solidFill>
                  <a:srgbClr val="E4DCE6"/>
                </a:solidFill>
                <a:latin typeface="Calibri"/>
                <a:cs typeface="Calibri"/>
              </a:rPr>
              <a:t>Talk</a:t>
            </a:r>
            <a:r>
              <a:rPr dirty="0" sz="3200" spc="-10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3200" spc="-10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Entire</a:t>
            </a:r>
            <a:r>
              <a:rPr dirty="0" sz="3200" spc="-12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Families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2510"/>
              </a:lnSpc>
              <a:spcBef>
                <a:spcPts val="80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Design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campaigns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that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talk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entire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families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communities,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only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"female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consumers",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recognising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how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viewing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social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India.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793788" y="5763005"/>
            <a:ext cx="447040" cy="446405"/>
          </a:xfrm>
          <a:custGeom>
            <a:avLst/>
            <a:gdLst/>
            <a:ahLst/>
            <a:cxnLst/>
            <a:rect l="l" t="t" r="r" b="b"/>
            <a:pathLst>
              <a:path w="447040" h="446404">
                <a:moveTo>
                  <a:pt x="363131" y="0"/>
                </a:moveTo>
                <a:lnTo>
                  <a:pt x="83362" y="0"/>
                </a:lnTo>
                <a:lnTo>
                  <a:pt x="50915" y="6552"/>
                </a:lnTo>
                <a:lnTo>
                  <a:pt x="24417" y="24415"/>
                </a:lnTo>
                <a:lnTo>
                  <a:pt x="6551" y="50899"/>
                </a:lnTo>
                <a:lnTo>
                  <a:pt x="0" y="83312"/>
                </a:lnTo>
                <a:lnTo>
                  <a:pt x="0" y="363093"/>
                </a:lnTo>
                <a:lnTo>
                  <a:pt x="6551" y="395559"/>
                </a:lnTo>
                <a:lnTo>
                  <a:pt x="24417" y="422036"/>
                </a:lnTo>
                <a:lnTo>
                  <a:pt x="50915" y="439870"/>
                </a:lnTo>
                <a:lnTo>
                  <a:pt x="83362" y="446405"/>
                </a:lnTo>
                <a:lnTo>
                  <a:pt x="363131" y="446405"/>
                </a:lnTo>
                <a:lnTo>
                  <a:pt x="395576" y="439870"/>
                </a:lnTo>
                <a:lnTo>
                  <a:pt x="422070" y="422036"/>
                </a:lnTo>
                <a:lnTo>
                  <a:pt x="439931" y="395559"/>
                </a:lnTo>
                <a:lnTo>
                  <a:pt x="446481" y="363093"/>
                </a:lnTo>
                <a:lnTo>
                  <a:pt x="446481" y="83312"/>
                </a:lnTo>
                <a:lnTo>
                  <a:pt x="439931" y="50899"/>
                </a:lnTo>
                <a:lnTo>
                  <a:pt x="422070" y="24415"/>
                </a:lnTo>
                <a:lnTo>
                  <a:pt x="395576" y="6552"/>
                </a:lnTo>
                <a:lnTo>
                  <a:pt x="363131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927608" y="5703189"/>
            <a:ext cx="180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E4DCE6"/>
                </a:solidFill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>
                <a:solidFill>
                  <a:srgbClr val="FFFFFF"/>
                </a:solidFill>
              </a:rPr>
              <a:t>Niranjan</a:t>
            </a:r>
            <a:r>
              <a:rPr dirty="0" spc="-7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Gidwani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25955" y="5572268"/>
            <a:ext cx="11493500" cy="131953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Build</a:t>
            </a:r>
            <a:r>
              <a:rPr dirty="0" sz="3200" spc="-4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E4DCE6"/>
                </a:solidFill>
                <a:latin typeface="Calibri"/>
                <a:cs typeface="Calibri"/>
              </a:rPr>
              <a:t>Integrated</a:t>
            </a:r>
            <a:r>
              <a:rPr dirty="0" sz="3200" spc="-5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Journeys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  <a:spcBef>
                <a:spcPts val="409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Build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integrated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journeys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where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exposure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matches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leads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app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usage,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trials,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subscriptions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695"/>
              </a:lnSpc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product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experiences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linked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league.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0175" y="3548888"/>
            <a:ext cx="82994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12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E4DCE6"/>
                </a:solidFill>
                <a:latin typeface="Calibri"/>
                <a:cs typeface="Calibri"/>
              </a:rPr>
              <a:t>BOARDS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81304" y="3760723"/>
            <a:ext cx="1113409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EDADF6"/>
                </a:solidFill>
                <a:latin typeface="Calibri"/>
                <a:cs typeface="Calibri"/>
              </a:rPr>
              <a:t>Lessons</a:t>
            </a:r>
            <a:r>
              <a:rPr dirty="0" sz="4800" spc="-14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4800" b="1">
                <a:solidFill>
                  <a:srgbClr val="EDADF6"/>
                </a:solidFill>
                <a:latin typeface="Calibri"/>
                <a:cs typeface="Calibri"/>
              </a:rPr>
              <a:t>for</a:t>
            </a:r>
            <a:r>
              <a:rPr dirty="0" sz="4800" spc="-13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EDADF6"/>
                </a:solidFill>
                <a:latin typeface="Calibri"/>
                <a:cs typeface="Calibri"/>
              </a:rPr>
              <a:t>Corporate</a:t>
            </a:r>
            <a:r>
              <a:rPr dirty="0" sz="4800" spc="-125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EDADF6"/>
                </a:solidFill>
                <a:latin typeface="Calibri"/>
                <a:cs typeface="Calibri"/>
              </a:rPr>
              <a:t>Governance</a:t>
            </a:r>
            <a:r>
              <a:rPr dirty="0" sz="4800" spc="-11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4800" b="1">
                <a:solidFill>
                  <a:srgbClr val="EDADF6"/>
                </a:solidFill>
                <a:latin typeface="Calibri"/>
                <a:cs typeface="Calibri"/>
              </a:rPr>
              <a:t>&amp;</a:t>
            </a:r>
            <a:r>
              <a:rPr dirty="0" sz="4800" spc="-12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EDADF6"/>
                </a:solidFill>
                <a:latin typeface="Calibri"/>
                <a:cs typeface="Calibri"/>
              </a:rPr>
              <a:t>Boards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93788" y="4833492"/>
            <a:ext cx="4215765" cy="2413635"/>
          </a:xfrm>
          <a:custGeom>
            <a:avLst/>
            <a:gdLst/>
            <a:ahLst/>
            <a:cxnLst/>
            <a:rect l="l" t="t" r="r" b="b"/>
            <a:pathLst>
              <a:path w="4215765" h="2413634">
                <a:moveTo>
                  <a:pt x="3738968" y="0"/>
                </a:moveTo>
                <a:lnTo>
                  <a:pt x="476338" y="0"/>
                </a:lnTo>
                <a:lnTo>
                  <a:pt x="427635" y="2458"/>
                </a:lnTo>
                <a:lnTo>
                  <a:pt x="380338" y="9676"/>
                </a:lnTo>
                <a:lnTo>
                  <a:pt x="334688" y="21411"/>
                </a:lnTo>
                <a:lnTo>
                  <a:pt x="290923" y="37427"/>
                </a:lnTo>
                <a:lnTo>
                  <a:pt x="249284" y="57482"/>
                </a:lnTo>
                <a:lnTo>
                  <a:pt x="210010" y="81338"/>
                </a:lnTo>
                <a:lnTo>
                  <a:pt x="173340" y="108755"/>
                </a:lnTo>
                <a:lnTo>
                  <a:pt x="139514" y="139493"/>
                </a:lnTo>
                <a:lnTo>
                  <a:pt x="108770" y="173314"/>
                </a:lnTo>
                <a:lnTo>
                  <a:pt x="81349" y="209977"/>
                </a:lnTo>
                <a:lnTo>
                  <a:pt x="57490" y="249244"/>
                </a:lnTo>
                <a:lnTo>
                  <a:pt x="37432" y="290875"/>
                </a:lnTo>
                <a:lnTo>
                  <a:pt x="21414" y="334631"/>
                </a:lnTo>
                <a:lnTo>
                  <a:pt x="9677" y="380271"/>
                </a:lnTo>
                <a:lnTo>
                  <a:pt x="2459" y="427557"/>
                </a:lnTo>
                <a:lnTo>
                  <a:pt x="0" y="476250"/>
                </a:lnTo>
                <a:lnTo>
                  <a:pt x="0" y="1937258"/>
                </a:lnTo>
                <a:lnTo>
                  <a:pt x="2459" y="1985961"/>
                </a:lnTo>
                <a:lnTo>
                  <a:pt x="9677" y="2033258"/>
                </a:lnTo>
                <a:lnTo>
                  <a:pt x="21414" y="2078908"/>
                </a:lnTo>
                <a:lnTo>
                  <a:pt x="37432" y="2122673"/>
                </a:lnTo>
                <a:lnTo>
                  <a:pt x="57490" y="2164311"/>
                </a:lnTo>
                <a:lnTo>
                  <a:pt x="81349" y="2203586"/>
                </a:lnTo>
                <a:lnTo>
                  <a:pt x="108770" y="2240256"/>
                </a:lnTo>
                <a:lnTo>
                  <a:pt x="139514" y="2274082"/>
                </a:lnTo>
                <a:lnTo>
                  <a:pt x="173340" y="2304826"/>
                </a:lnTo>
                <a:lnTo>
                  <a:pt x="210010" y="2332247"/>
                </a:lnTo>
                <a:lnTo>
                  <a:pt x="249284" y="2356106"/>
                </a:lnTo>
                <a:lnTo>
                  <a:pt x="290923" y="2376164"/>
                </a:lnTo>
                <a:lnTo>
                  <a:pt x="334688" y="2392182"/>
                </a:lnTo>
                <a:lnTo>
                  <a:pt x="380338" y="2403919"/>
                </a:lnTo>
                <a:lnTo>
                  <a:pt x="427635" y="2411137"/>
                </a:lnTo>
                <a:lnTo>
                  <a:pt x="476338" y="2413596"/>
                </a:lnTo>
                <a:lnTo>
                  <a:pt x="3738968" y="2413596"/>
                </a:lnTo>
                <a:lnTo>
                  <a:pt x="3787662" y="2411137"/>
                </a:lnTo>
                <a:lnTo>
                  <a:pt x="3834952" y="2403919"/>
                </a:lnTo>
                <a:lnTo>
                  <a:pt x="3880599" y="2392182"/>
                </a:lnTo>
                <a:lnTo>
                  <a:pt x="3924363" y="2376164"/>
                </a:lnTo>
                <a:lnTo>
                  <a:pt x="3966003" y="2356106"/>
                </a:lnTo>
                <a:lnTo>
                  <a:pt x="4005281" y="2332247"/>
                </a:lnTo>
                <a:lnTo>
                  <a:pt x="4041956" y="2304826"/>
                </a:lnTo>
                <a:lnTo>
                  <a:pt x="4075788" y="2274082"/>
                </a:lnTo>
                <a:lnTo>
                  <a:pt x="4106539" y="2240256"/>
                </a:lnTo>
                <a:lnTo>
                  <a:pt x="4133967" y="2203586"/>
                </a:lnTo>
                <a:lnTo>
                  <a:pt x="4157833" y="2164311"/>
                </a:lnTo>
                <a:lnTo>
                  <a:pt x="4177898" y="2122673"/>
                </a:lnTo>
                <a:lnTo>
                  <a:pt x="4193922" y="2078908"/>
                </a:lnTo>
                <a:lnTo>
                  <a:pt x="4205664" y="2033258"/>
                </a:lnTo>
                <a:lnTo>
                  <a:pt x="4212885" y="1985961"/>
                </a:lnTo>
                <a:lnTo>
                  <a:pt x="4215345" y="1937258"/>
                </a:lnTo>
                <a:lnTo>
                  <a:pt x="4215345" y="476250"/>
                </a:lnTo>
                <a:lnTo>
                  <a:pt x="4212885" y="427557"/>
                </a:lnTo>
                <a:lnTo>
                  <a:pt x="4205664" y="380271"/>
                </a:lnTo>
                <a:lnTo>
                  <a:pt x="4193922" y="334631"/>
                </a:lnTo>
                <a:lnTo>
                  <a:pt x="4177898" y="290875"/>
                </a:lnTo>
                <a:lnTo>
                  <a:pt x="4157833" y="249244"/>
                </a:lnTo>
                <a:lnTo>
                  <a:pt x="4133967" y="209977"/>
                </a:lnTo>
                <a:lnTo>
                  <a:pt x="4106539" y="173314"/>
                </a:lnTo>
                <a:lnTo>
                  <a:pt x="4075788" y="139493"/>
                </a:lnTo>
                <a:lnTo>
                  <a:pt x="4041956" y="108755"/>
                </a:lnTo>
                <a:lnTo>
                  <a:pt x="4005281" y="81338"/>
                </a:lnTo>
                <a:lnTo>
                  <a:pt x="3966003" y="57482"/>
                </a:lnTo>
                <a:lnTo>
                  <a:pt x="3924363" y="37427"/>
                </a:lnTo>
                <a:lnTo>
                  <a:pt x="3880599" y="21411"/>
                </a:lnTo>
                <a:lnTo>
                  <a:pt x="3834952" y="9676"/>
                </a:lnTo>
                <a:lnTo>
                  <a:pt x="3787662" y="2458"/>
                </a:lnTo>
                <a:lnTo>
                  <a:pt x="3738968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79424" y="4772803"/>
            <a:ext cx="3682365" cy="227203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Visible</a:t>
            </a:r>
            <a:r>
              <a:rPr dirty="0" sz="3200" spc="-4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Indicator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7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Sponsoring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is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now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visible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indicator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a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board's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stance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gender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equity,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talent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development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inclusive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growth.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5207380" y="4833492"/>
            <a:ext cx="4215765" cy="2414270"/>
          </a:xfrm>
          <a:custGeom>
            <a:avLst/>
            <a:gdLst/>
            <a:ahLst/>
            <a:cxnLst/>
            <a:rect l="l" t="t" r="r" b="b"/>
            <a:pathLst>
              <a:path w="4215765" h="2414270">
                <a:moveTo>
                  <a:pt x="3739134" y="0"/>
                </a:moveTo>
                <a:lnTo>
                  <a:pt x="476377" y="0"/>
                </a:lnTo>
                <a:lnTo>
                  <a:pt x="427683" y="2458"/>
                </a:lnTo>
                <a:lnTo>
                  <a:pt x="380393" y="9676"/>
                </a:lnTo>
                <a:lnTo>
                  <a:pt x="334746" y="21411"/>
                </a:lnTo>
                <a:lnTo>
                  <a:pt x="290982" y="37427"/>
                </a:lnTo>
                <a:lnTo>
                  <a:pt x="249342" y="57482"/>
                </a:lnTo>
                <a:lnTo>
                  <a:pt x="210064" y="81338"/>
                </a:lnTo>
                <a:lnTo>
                  <a:pt x="173389" y="108755"/>
                </a:lnTo>
                <a:lnTo>
                  <a:pt x="139557" y="139493"/>
                </a:lnTo>
                <a:lnTo>
                  <a:pt x="108806" y="173314"/>
                </a:lnTo>
                <a:lnTo>
                  <a:pt x="81378" y="209977"/>
                </a:lnTo>
                <a:lnTo>
                  <a:pt x="57511" y="249244"/>
                </a:lnTo>
                <a:lnTo>
                  <a:pt x="37447" y="290875"/>
                </a:lnTo>
                <a:lnTo>
                  <a:pt x="21423" y="334631"/>
                </a:lnTo>
                <a:lnTo>
                  <a:pt x="9681" y="380271"/>
                </a:lnTo>
                <a:lnTo>
                  <a:pt x="2460" y="427557"/>
                </a:lnTo>
                <a:lnTo>
                  <a:pt x="0" y="476250"/>
                </a:lnTo>
                <a:lnTo>
                  <a:pt x="0" y="1937385"/>
                </a:lnTo>
                <a:lnTo>
                  <a:pt x="2460" y="1986077"/>
                </a:lnTo>
                <a:lnTo>
                  <a:pt x="9681" y="2033365"/>
                </a:lnTo>
                <a:lnTo>
                  <a:pt x="21423" y="2079007"/>
                </a:lnTo>
                <a:lnTo>
                  <a:pt x="37447" y="2122765"/>
                </a:lnTo>
                <a:lnTo>
                  <a:pt x="57511" y="2164399"/>
                </a:lnTo>
                <a:lnTo>
                  <a:pt x="81378" y="2203669"/>
                </a:lnTo>
                <a:lnTo>
                  <a:pt x="108806" y="2240336"/>
                </a:lnTo>
                <a:lnTo>
                  <a:pt x="139557" y="2274160"/>
                </a:lnTo>
                <a:lnTo>
                  <a:pt x="173389" y="2304902"/>
                </a:lnTo>
                <a:lnTo>
                  <a:pt x="210064" y="2332322"/>
                </a:lnTo>
                <a:lnTo>
                  <a:pt x="249342" y="2356181"/>
                </a:lnTo>
                <a:lnTo>
                  <a:pt x="290982" y="2376239"/>
                </a:lnTo>
                <a:lnTo>
                  <a:pt x="334746" y="2392257"/>
                </a:lnTo>
                <a:lnTo>
                  <a:pt x="380393" y="2403995"/>
                </a:lnTo>
                <a:lnTo>
                  <a:pt x="427683" y="2411213"/>
                </a:lnTo>
                <a:lnTo>
                  <a:pt x="476377" y="2413673"/>
                </a:lnTo>
                <a:lnTo>
                  <a:pt x="3739134" y="2413673"/>
                </a:lnTo>
                <a:lnTo>
                  <a:pt x="3787827" y="2411213"/>
                </a:lnTo>
                <a:lnTo>
                  <a:pt x="3835117" y="2403995"/>
                </a:lnTo>
                <a:lnTo>
                  <a:pt x="3880764" y="2392257"/>
                </a:lnTo>
                <a:lnTo>
                  <a:pt x="3924528" y="2376239"/>
                </a:lnTo>
                <a:lnTo>
                  <a:pt x="3966168" y="2356181"/>
                </a:lnTo>
                <a:lnTo>
                  <a:pt x="4005446" y="2332322"/>
                </a:lnTo>
                <a:lnTo>
                  <a:pt x="4042121" y="2304902"/>
                </a:lnTo>
                <a:lnTo>
                  <a:pt x="4075953" y="2274160"/>
                </a:lnTo>
                <a:lnTo>
                  <a:pt x="4106704" y="2240336"/>
                </a:lnTo>
                <a:lnTo>
                  <a:pt x="4134132" y="2203669"/>
                </a:lnTo>
                <a:lnTo>
                  <a:pt x="4157999" y="2164399"/>
                </a:lnTo>
                <a:lnTo>
                  <a:pt x="4178063" y="2122765"/>
                </a:lnTo>
                <a:lnTo>
                  <a:pt x="4194087" y="2079007"/>
                </a:lnTo>
                <a:lnTo>
                  <a:pt x="4205829" y="2033365"/>
                </a:lnTo>
                <a:lnTo>
                  <a:pt x="4213050" y="1986077"/>
                </a:lnTo>
                <a:lnTo>
                  <a:pt x="4215511" y="1937385"/>
                </a:lnTo>
                <a:lnTo>
                  <a:pt x="4215511" y="476250"/>
                </a:lnTo>
                <a:lnTo>
                  <a:pt x="4213050" y="427557"/>
                </a:lnTo>
                <a:lnTo>
                  <a:pt x="4205829" y="380271"/>
                </a:lnTo>
                <a:lnTo>
                  <a:pt x="4194087" y="334631"/>
                </a:lnTo>
                <a:lnTo>
                  <a:pt x="4178063" y="290875"/>
                </a:lnTo>
                <a:lnTo>
                  <a:pt x="4157999" y="249244"/>
                </a:lnTo>
                <a:lnTo>
                  <a:pt x="4134132" y="209977"/>
                </a:lnTo>
                <a:lnTo>
                  <a:pt x="4106704" y="173314"/>
                </a:lnTo>
                <a:lnTo>
                  <a:pt x="4075953" y="139493"/>
                </a:lnTo>
                <a:lnTo>
                  <a:pt x="4042121" y="108755"/>
                </a:lnTo>
                <a:lnTo>
                  <a:pt x="4005446" y="81338"/>
                </a:lnTo>
                <a:lnTo>
                  <a:pt x="3966168" y="57482"/>
                </a:lnTo>
                <a:lnTo>
                  <a:pt x="3924528" y="37427"/>
                </a:lnTo>
                <a:lnTo>
                  <a:pt x="3880764" y="21411"/>
                </a:lnTo>
                <a:lnTo>
                  <a:pt x="3835117" y="9676"/>
                </a:lnTo>
                <a:lnTo>
                  <a:pt x="3787827" y="2458"/>
                </a:lnTo>
                <a:lnTo>
                  <a:pt x="3739134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393563" y="4841875"/>
            <a:ext cx="3811904" cy="2401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579"/>
              </a:lnSpc>
              <a:spcBef>
                <a:spcPts val="10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ESG</a:t>
            </a:r>
            <a:r>
              <a:rPr dirty="0" sz="3200" spc="-4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Integration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800"/>
              </a:lnSpc>
              <a:spcBef>
                <a:spcPts val="114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Boards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can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integrate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women's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engagement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into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ESG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scorecards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stakeholder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reports,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making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it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part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long-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term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value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creation,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side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philanthropy.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9621266" y="4833492"/>
            <a:ext cx="4215765" cy="2413635"/>
          </a:xfrm>
          <a:custGeom>
            <a:avLst/>
            <a:gdLst/>
            <a:ahLst/>
            <a:cxnLst/>
            <a:rect l="l" t="t" r="r" b="b"/>
            <a:pathLst>
              <a:path w="4215765" h="2413634">
                <a:moveTo>
                  <a:pt x="3738879" y="0"/>
                </a:moveTo>
                <a:lnTo>
                  <a:pt x="476250" y="0"/>
                </a:lnTo>
                <a:lnTo>
                  <a:pt x="427557" y="2458"/>
                </a:lnTo>
                <a:lnTo>
                  <a:pt x="380271" y="9676"/>
                </a:lnTo>
                <a:lnTo>
                  <a:pt x="334631" y="21411"/>
                </a:lnTo>
                <a:lnTo>
                  <a:pt x="290875" y="37427"/>
                </a:lnTo>
                <a:lnTo>
                  <a:pt x="249244" y="57482"/>
                </a:lnTo>
                <a:lnTo>
                  <a:pt x="209977" y="81338"/>
                </a:lnTo>
                <a:lnTo>
                  <a:pt x="173314" y="108755"/>
                </a:lnTo>
                <a:lnTo>
                  <a:pt x="139493" y="139493"/>
                </a:lnTo>
                <a:lnTo>
                  <a:pt x="108755" y="173314"/>
                </a:lnTo>
                <a:lnTo>
                  <a:pt x="81338" y="209977"/>
                </a:lnTo>
                <a:lnTo>
                  <a:pt x="57482" y="249244"/>
                </a:lnTo>
                <a:lnTo>
                  <a:pt x="37427" y="290875"/>
                </a:lnTo>
                <a:lnTo>
                  <a:pt x="21411" y="334631"/>
                </a:lnTo>
                <a:lnTo>
                  <a:pt x="9676" y="380271"/>
                </a:lnTo>
                <a:lnTo>
                  <a:pt x="2458" y="427557"/>
                </a:lnTo>
                <a:lnTo>
                  <a:pt x="0" y="476250"/>
                </a:lnTo>
                <a:lnTo>
                  <a:pt x="0" y="1937258"/>
                </a:lnTo>
                <a:lnTo>
                  <a:pt x="2458" y="1985961"/>
                </a:lnTo>
                <a:lnTo>
                  <a:pt x="9676" y="2033258"/>
                </a:lnTo>
                <a:lnTo>
                  <a:pt x="21411" y="2078908"/>
                </a:lnTo>
                <a:lnTo>
                  <a:pt x="37427" y="2122673"/>
                </a:lnTo>
                <a:lnTo>
                  <a:pt x="57482" y="2164311"/>
                </a:lnTo>
                <a:lnTo>
                  <a:pt x="81338" y="2203586"/>
                </a:lnTo>
                <a:lnTo>
                  <a:pt x="108755" y="2240256"/>
                </a:lnTo>
                <a:lnTo>
                  <a:pt x="139493" y="2274082"/>
                </a:lnTo>
                <a:lnTo>
                  <a:pt x="173314" y="2304826"/>
                </a:lnTo>
                <a:lnTo>
                  <a:pt x="209977" y="2332247"/>
                </a:lnTo>
                <a:lnTo>
                  <a:pt x="249244" y="2356106"/>
                </a:lnTo>
                <a:lnTo>
                  <a:pt x="290875" y="2376164"/>
                </a:lnTo>
                <a:lnTo>
                  <a:pt x="334631" y="2392182"/>
                </a:lnTo>
                <a:lnTo>
                  <a:pt x="380271" y="2403919"/>
                </a:lnTo>
                <a:lnTo>
                  <a:pt x="427557" y="2411137"/>
                </a:lnTo>
                <a:lnTo>
                  <a:pt x="476250" y="2413596"/>
                </a:lnTo>
                <a:lnTo>
                  <a:pt x="3738879" y="2413596"/>
                </a:lnTo>
                <a:lnTo>
                  <a:pt x="3787594" y="2411137"/>
                </a:lnTo>
                <a:lnTo>
                  <a:pt x="3834900" y="2403919"/>
                </a:lnTo>
                <a:lnTo>
                  <a:pt x="3880557" y="2392182"/>
                </a:lnTo>
                <a:lnTo>
                  <a:pt x="3924327" y="2376164"/>
                </a:lnTo>
                <a:lnTo>
                  <a:pt x="3965970" y="2356106"/>
                </a:lnTo>
                <a:lnTo>
                  <a:pt x="4005248" y="2332247"/>
                </a:lnTo>
                <a:lnTo>
                  <a:pt x="4041920" y="2304826"/>
                </a:lnTo>
                <a:lnTo>
                  <a:pt x="4075747" y="2274082"/>
                </a:lnTo>
                <a:lnTo>
                  <a:pt x="4106491" y="2240256"/>
                </a:lnTo>
                <a:lnTo>
                  <a:pt x="4133912" y="2203586"/>
                </a:lnTo>
                <a:lnTo>
                  <a:pt x="4157770" y="2164311"/>
                </a:lnTo>
                <a:lnTo>
                  <a:pt x="4177827" y="2122673"/>
                </a:lnTo>
                <a:lnTo>
                  <a:pt x="4193844" y="2078908"/>
                </a:lnTo>
                <a:lnTo>
                  <a:pt x="4205580" y="2033258"/>
                </a:lnTo>
                <a:lnTo>
                  <a:pt x="4212798" y="1985961"/>
                </a:lnTo>
                <a:lnTo>
                  <a:pt x="4215257" y="1937258"/>
                </a:lnTo>
                <a:lnTo>
                  <a:pt x="4215257" y="476250"/>
                </a:lnTo>
                <a:lnTo>
                  <a:pt x="4212798" y="427557"/>
                </a:lnTo>
                <a:lnTo>
                  <a:pt x="4205580" y="380271"/>
                </a:lnTo>
                <a:lnTo>
                  <a:pt x="4193844" y="334631"/>
                </a:lnTo>
                <a:lnTo>
                  <a:pt x="4177827" y="290875"/>
                </a:lnTo>
                <a:lnTo>
                  <a:pt x="4157770" y="249244"/>
                </a:lnTo>
                <a:lnTo>
                  <a:pt x="4133912" y="209977"/>
                </a:lnTo>
                <a:lnTo>
                  <a:pt x="4106491" y="173314"/>
                </a:lnTo>
                <a:lnTo>
                  <a:pt x="4075747" y="139493"/>
                </a:lnTo>
                <a:lnTo>
                  <a:pt x="4041920" y="108755"/>
                </a:lnTo>
                <a:lnTo>
                  <a:pt x="4005248" y="81338"/>
                </a:lnTo>
                <a:lnTo>
                  <a:pt x="3965970" y="57482"/>
                </a:lnTo>
                <a:lnTo>
                  <a:pt x="3924327" y="37427"/>
                </a:lnTo>
                <a:lnTo>
                  <a:pt x="3880557" y="21411"/>
                </a:lnTo>
                <a:lnTo>
                  <a:pt x="3834900" y="9676"/>
                </a:lnTo>
                <a:lnTo>
                  <a:pt x="3787594" y="2458"/>
                </a:lnTo>
                <a:lnTo>
                  <a:pt x="3738879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807702" y="4841875"/>
            <a:ext cx="3839210" cy="2401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579"/>
              </a:lnSpc>
              <a:spcBef>
                <a:spcPts val="10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Reputational</a:t>
            </a:r>
            <a:r>
              <a:rPr dirty="0" sz="3200" spc="-12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Capital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800"/>
              </a:lnSpc>
              <a:spcBef>
                <a:spcPts val="114"/>
              </a:spcBef>
            </a:pP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Transparent,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multi-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year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commitments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(vs.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one-off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deals)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demonstrate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stewardship.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Standing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by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leagues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through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volatility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builds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reputational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capital</a:t>
            </a:r>
            <a:r>
              <a:rPr dirty="0" sz="1550" spc="-10">
                <a:solidFill>
                  <a:srgbClr val="E4DCE6"/>
                </a:solidFill>
                <a:latin typeface="Verdana"/>
                <a:cs typeface="Verdana"/>
              </a:rPr>
              <a:t>.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9355" y="178053"/>
            <a:ext cx="885825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latin typeface="Calibri"/>
                <a:cs typeface="Calibri"/>
              </a:rPr>
              <a:t>Risk,</a:t>
            </a:r>
            <a:r>
              <a:rPr dirty="0" sz="4400" spc="-9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Return</a:t>
            </a:r>
            <a:r>
              <a:rPr dirty="0" sz="4400" spc="-9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and</a:t>
            </a:r>
            <a:r>
              <a:rPr dirty="0" sz="4400" spc="-7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Stewardship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Mindset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03019" y="1680718"/>
            <a:ext cx="5003800" cy="2068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solidFill>
                  <a:srgbClr val="EDADF6"/>
                </a:solidFill>
                <a:latin typeface="Calibri"/>
                <a:cs typeface="Calibri"/>
              </a:rPr>
              <a:t>Asymmetric</a:t>
            </a:r>
            <a:r>
              <a:rPr dirty="0" sz="3200" spc="-15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Upside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66000"/>
              </a:lnSpc>
              <a:spcBef>
                <a:spcPts val="274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sponsorship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carries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execution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risk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(format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evolution,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scheduling,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initial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ratings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uncertainty)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but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offers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asymmetric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upside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league matures.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82623" y="4629658"/>
            <a:ext cx="7733665" cy="13563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Long-</a:t>
            </a:r>
            <a:r>
              <a:rPr dirty="0" sz="3200" spc="-55" b="1">
                <a:solidFill>
                  <a:srgbClr val="EDADF6"/>
                </a:solidFill>
                <a:latin typeface="Calibri"/>
                <a:cs typeface="Calibri"/>
              </a:rPr>
              <a:t>Term</a:t>
            </a:r>
            <a:r>
              <a:rPr dirty="0" sz="3200" spc="-80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Thinking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65800"/>
              </a:lnSpc>
              <a:spcBef>
                <a:spcPts val="284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stewardship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mindset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means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accepting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near-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term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complexity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long-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term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category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leadership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social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impact.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303134" y="1465362"/>
            <a:ext cx="6452870" cy="1737995"/>
          </a:xfrm>
          <a:prstGeom prst="rect">
            <a:avLst/>
          </a:prstGeom>
        </p:spPr>
        <p:txBody>
          <a:bodyPr wrap="square" lIns="0" tIns="228600" rIns="0" bIns="0" rtlCol="0" vert="horz">
            <a:spAutoFit/>
          </a:bodyPr>
          <a:lstStyle/>
          <a:p>
            <a:pPr marL="200660">
              <a:lnSpc>
                <a:spcPct val="100000"/>
              </a:lnSpc>
              <a:spcBef>
                <a:spcPts val="1800"/>
              </a:spcBef>
            </a:pP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Investor</a:t>
            </a:r>
            <a:r>
              <a:rPr dirty="0" sz="3200" spc="-125" b="1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DADF6"/>
                </a:solidFill>
                <a:latin typeface="Calibri"/>
                <a:cs typeface="Calibri"/>
              </a:rPr>
              <a:t>Alignment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65900"/>
              </a:lnSpc>
              <a:spcBef>
                <a:spcPts val="225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This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aligns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with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how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sophisticated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investors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view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emerging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assets: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Enter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early,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build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capabilities,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ride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compounding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growth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rather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than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overpay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later.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48240" y="3647438"/>
            <a:ext cx="4582159" cy="458215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399" cy="24253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6440" y="2674442"/>
            <a:ext cx="885698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India's</a:t>
            </a:r>
            <a:r>
              <a:rPr dirty="0" sz="4400" spc="-9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Broader</a:t>
            </a:r>
            <a:r>
              <a:rPr dirty="0" sz="4400" spc="-8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Women's</a:t>
            </a:r>
            <a:r>
              <a:rPr dirty="0" sz="4400" spc="-11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Sports</a:t>
            </a:r>
            <a:r>
              <a:rPr dirty="0" sz="4400" spc="-95">
                <a:latin typeface="Calibri"/>
                <a:cs typeface="Calibri"/>
              </a:rPr>
              <a:t> </a:t>
            </a:r>
            <a:r>
              <a:rPr dirty="0" sz="4400" spc="-20">
                <a:latin typeface="Calibri"/>
                <a:cs typeface="Calibri"/>
              </a:rPr>
              <a:t>Wave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39140" y="5143880"/>
            <a:ext cx="13152119" cy="762635"/>
            <a:chOff x="739140" y="5143880"/>
            <a:chExt cx="13152119" cy="762635"/>
          </a:xfrm>
        </p:grpSpPr>
        <p:sp>
          <p:nvSpPr>
            <p:cNvPr id="5" name="object 5" descr=""/>
            <p:cNvSpPr/>
            <p:nvPr/>
          </p:nvSpPr>
          <p:spPr>
            <a:xfrm>
              <a:off x="739140" y="5143880"/>
              <a:ext cx="13152119" cy="577215"/>
            </a:xfrm>
            <a:custGeom>
              <a:avLst/>
              <a:gdLst/>
              <a:ahLst/>
              <a:cxnLst/>
              <a:rect l="l" t="t" r="r" b="b"/>
              <a:pathLst>
                <a:path w="13152119" h="577214">
                  <a:moveTo>
                    <a:pt x="13152120" y="559435"/>
                  </a:moveTo>
                  <a:lnTo>
                    <a:pt x="13147040" y="554355"/>
                  </a:lnTo>
                  <a:lnTo>
                    <a:pt x="3236595" y="554355"/>
                  </a:lnTo>
                  <a:lnTo>
                    <a:pt x="3241675" y="549275"/>
                  </a:lnTo>
                  <a:lnTo>
                    <a:pt x="3241675" y="5080"/>
                  </a:lnTo>
                  <a:lnTo>
                    <a:pt x="3236595" y="0"/>
                  </a:lnTo>
                  <a:lnTo>
                    <a:pt x="3224022" y="0"/>
                  </a:lnTo>
                  <a:lnTo>
                    <a:pt x="3218815" y="5080"/>
                  </a:lnTo>
                  <a:lnTo>
                    <a:pt x="3218815" y="11430"/>
                  </a:lnTo>
                  <a:lnTo>
                    <a:pt x="3218815" y="549275"/>
                  </a:lnTo>
                  <a:lnTo>
                    <a:pt x="3224022" y="554355"/>
                  </a:lnTo>
                  <a:lnTo>
                    <a:pt x="5118" y="554355"/>
                  </a:lnTo>
                  <a:lnTo>
                    <a:pt x="0" y="559435"/>
                  </a:lnTo>
                  <a:lnTo>
                    <a:pt x="0" y="565785"/>
                  </a:lnTo>
                  <a:lnTo>
                    <a:pt x="0" y="572135"/>
                  </a:lnTo>
                  <a:lnTo>
                    <a:pt x="5118" y="577215"/>
                  </a:lnTo>
                  <a:lnTo>
                    <a:pt x="13147040" y="577215"/>
                  </a:lnTo>
                  <a:lnTo>
                    <a:pt x="13152120" y="572135"/>
                  </a:lnTo>
                  <a:lnTo>
                    <a:pt x="13152120" y="559435"/>
                  </a:lnTo>
                  <a:close/>
                </a:path>
              </a:pathLst>
            </a:custGeom>
            <a:solidFill>
              <a:srgbClr val="4146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61485" y="5490336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38200" y="0"/>
                  </a:moveTo>
                  <a:lnTo>
                    <a:pt x="77724" y="0"/>
                  </a:lnTo>
                  <a:lnTo>
                    <a:pt x="47470" y="6105"/>
                  </a:lnTo>
                  <a:lnTo>
                    <a:pt x="22764" y="22748"/>
                  </a:lnTo>
                  <a:lnTo>
                    <a:pt x="6107" y="47416"/>
                  </a:lnTo>
                  <a:lnTo>
                    <a:pt x="0" y="77596"/>
                  </a:lnTo>
                  <a:lnTo>
                    <a:pt x="0" y="338200"/>
                  </a:lnTo>
                  <a:lnTo>
                    <a:pt x="6107" y="368381"/>
                  </a:lnTo>
                  <a:lnTo>
                    <a:pt x="22764" y="393049"/>
                  </a:lnTo>
                  <a:lnTo>
                    <a:pt x="47470" y="409692"/>
                  </a:lnTo>
                  <a:lnTo>
                    <a:pt x="77724" y="415798"/>
                  </a:lnTo>
                  <a:lnTo>
                    <a:pt x="338200" y="415798"/>
                  </a:lnTo>
                  <a:lnTo>
                    <a:pt x="368434" y="409692"/>
                  </a:lnTo>
                  <a:lnTo>
                    <a:pt x="393096" y="393049"/>
                  </a:lnTo>
                  <a:lnTo>
                    <a:pt x="409709" y="368381"/>
                  </a:lnTo>
                  <a:lnTo>
                    <a:pt x="415798" y="338200"/>
                  </a:lnTo>
                  <a:lnTo>
                    <a:pt x="415798" y="77596"/>
                  </a:lnTo>
                  <a:lnTo>
                    <a:pt x="409709" y="47416"/>
                  </a:lnTo>
                  <a:lnTo>
                    <a:pt x="393096" y="22748"/>
                  </a:lnTo>
                  <a:lnTo>
                    <a:pt x="368434" y="6105"/>
                  </a:lnTo>
                  <a:lnTo>
                    <a:pt x="338200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913378" y="5450839"/>
            <a:ext cx="109220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660" b="1">
                <a:solidFill>
                  <a:srgbClr val="E4DCE6"/>
                </a:solidFill>
                <a:latin typeface="Trebuchet MS"/>
                <a:cs typeface="Trebuchet MS"/>
              </a:rPr>
              <a:t>1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74547" y="3473322"/>
            <a:ext cx="5989955" cy="17697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E4DCE6"/>
                </a:solidFill>
                <a:latin typeface="Calibri Light"/>
                <a:cs typeface="Calibri Light"/>
              </a:rPr>
              <a:t>ICC</a:t>
            </a:r>
            <a:r>
              <a:rPr dirty="0" sz="3200" spc="-120">
                <a:solidFill>
                  <a:srgbClr val="E4DCE6"/>
                </a:solidFill>
                <a:latin typeface="Calibri Light"/>
                <a:cs typeface="Calibri Light"/>
              </a:rPr>
              <a:t> </a:t>
            </a:r>
            <a:r>
              <a:rPr dirty="0" sz="3200" spc="-10">
                <a:solidFill>
                  <a:srgbClr val="E4DCE6"/>
                </a:solidFill>
                <a:latin typeface="Calibri Light"/>
                <a:cs typeface="Calibri Light"/>
              </a:rPr>
              <a:t>Success</a:t>
            </a:r>
            <a:endParaRPr sz="3200">
              <a:latin typeface="Calibri Light"/>
              <a:cs typeface="Calibri Light"/>
            </a:endParaRPr>
          </a:p>
          <a:p>
            <a:pPr algn="ctr" marL="12065" marR="5080" indent="-1905">
              <a:lnSpc>
                <a:spcPct val="79900"/>
              </a:lnSpc>
              <a:spcBef>
                <a:spcPts val="68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India's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ICC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World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Cup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success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global</a:t>
            </a:r>
            <a:r>
              <a:rPr dirty="0" sz="2400" spc="-10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performances</a:t>
            </a:r>
            <a:r>
              <a:rPr dirty="0" sz="2400" spc="-10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have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turbocharged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interest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cricket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boosted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trust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WPL's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competitive</a:t>
            </a:r>
            <a:r>
              <a:rPr dirty="0" sz="2400" spc="-10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quality.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107301" y="5490336"/>
            <a:ext cx="415925" cy="762635"/>
            <a:chOff x="7107301" y="5490336"/>
            <a:chExt cx="415925" cy="762635"/>
          </a:xfrm>
        </p:grpSpPr>
        <p:sp>
          <p:nvSpPr>
            <p:cNvPr id="10" name="object 10" descr=""/>
            <p:cNvSpPr/>
            <p:nvPr/>
          </p:nvSpPr>
          <p:spPr>
            <a:xfrm>
              <a:off x="7303770" y="5698235"/>
              <a:ext cx="22860" cy="554355"/>
            </a:xfrm>
            <a:custGeom>
              <a:avLst/>
              <a:gdLst/>
              <a:ahLst/>
              <a:cxnLst/>
              <a:rect l="l" t="t" r="r" b="b"/>
              <a:pathLst>
                <a:path w="22859" h="554354">
                  <a:moveTo>
                    <a:pt x="17779" y="0"/>
                  </a:moveTo>
                  <a:lnTo>
                    <a:pt x="5079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549275"/>
                  </a:lnTo>
                  <a:lnTo>
                    <a:pt x="5079" y="554355"/>
                  </a:lnTo>
                  <a:lnTo>
                    <a:pt x="17779" y="554355"/>
                  </a:lnTo>
                  <a:lnTo>
                    <a:pt x="22859" y="549275"/>
                  </a:lnTo>
                  <a:lnTo>
                    <a:pt x="22859" y="5080"/>
                  </a:lnTo>
                  <a:lnTo>
                    <a:pt x="17779" y="0"/>
                  </a:lnTo>
                  <a:close/>
                </a:path>
              </a:pathLst>
            </a:custGeom>
            <a:solidFill>
              <a:srgbClr val="4146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107301" y="5490336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38200" y="0"/>
                  </a:moveTo>
                  <a:lnTo>
                    <a:pt x="77597" y="0"/>
                  </a:lnTo>
                  <a:lnTo>
                    <a:pt x="47416" y="6105"/>
                  </a:lnTo>
                  <a:lnTo>
                    <a:pt x="22748" y="22748"/>
                  </a:lnTo>
                  <a:lnTo>
                    <a:pt x="6105" y="47416"/>
                  </a:lnTo>
                  <a:lnTo>
                    <a:pt x="0" y="77596"/>
                  </a:lnTo>
                  <a:lnTo>
                    <a:pt x="0" y="338200"/>
                  </a:lnTo>
                  <a:lnTo>
                    <a:pt x="6105" y="368381"/>
                  </a:lnTo>
                  <a:lnTo>
                    <a:pt x="22748" y="393049"/>
                  </a:lnTo>
                  <a:lnTo>
                    <a:pt x="47416" y="409692"/>
                  </a:lnTo>
                  <a:lnTo>
                    <a:pt x="77597" y="415798"/>
                  </a:lnTo>
                  <a:lnTo>
                    <a:pt x="338200" y="415798"/>
                  </a:lnTo>
                  <a:lnTo>
                    <a:pt x="368381" y="409692"/>
                  </a:lnTo>
                  <a:lnTo>
                    <a:pt x="393049" y="393049"/>
                  </a:lnTo>
                  <a:lnTo>
                    <a:pt x="409692" y="368381"/>
                  </a:lnTo>
                  <a:lnTo>
                    <a:pt x="415798" y="338200"/>
                  </a:lnTo>
                  <a:lnTo>
                    <a:pt x="415798" y="77596"/>
                  </a:lnTo>
                  <a:lnTo>
                    <a:pt x="409692" y="47416"/>
                  </a:lnTo>
                  <a:lnTo>
                    <a:pt x="393049" y="22748"/>
                  </a:lnTo>
                  <a:lnTo>
                    <a:pt x="368381" y="6105"/>
                  </a:lnTo>
                  <a:lnTo>
                    <a:pt x="338200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222997" y="5450839"/>
            <a:ext cx="18224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50" b="1">
                <a:solidFill>
                  <a:srgbClr val="E4DCE6"/>
                </a:solidFill>
                <a:latin typeface="Trebuchet MS"/>
                <a:cs typeface="Trebuchet MS"/>
              </a:rPr>
              <a:t>2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08675" y="5993079"/>
            <a:ext cx="266446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solidFill>
                  <a:srgbClr val="E4DCE6"/>
                </a:solidFill>
                <a:latin typeface="Calibri"/>
                <a:cs typeface="Calibri"/>
              </a:rPr>
              <a:t>Ripple</a:t>
            </a:r>
            <a:r>
              <a:rPr dirty="0" sz="4000" spc="-14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E4DCE6"/>
                </a:solidFill>
                <a:latin typeface="Calibri"/>
                <a:cs typeface="Calibri"/>
              </a:rPr>
              <a:t>Effect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606290" y="6558153"/>
            <a:ext cx="5450205" cy="126809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ctr" marL="12700" marR="5080" indent="-9525">
              <a:lnSpc>
                <a:spcPct val="79900"/>
              </a:lnSpc>
              <a:spcBef>
                <a:spcPts val="67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Success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one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marquee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sport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often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leads federations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broadcasters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experiment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more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with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football,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hockey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athletics</a:t>
            </a:r>
            <a:r>
              <a:rPr dirty="0" sz="2400" spc="-1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properties.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0453116" y="5143880"/>
            <a:ext cx="415925" cy="762635"/>
            <a:chOff x="10453116" y="5143880"/>
            <a:chExt cx="415925" cy="762635"/>
          </a:xfrm>
        </p:grpSpPr>
        <p:sp>
          <p:nvSpPr>
            <p:cNvPr id="16" name="object 16" descr=""/>
            <p:cNvSpPr/>
            <p:nvPr/>
          </p:nvSpPr>
          <p:spPr>
            <a:xfrm>
              <a:off x="10649585" y="5143880"/>
              <a:ext cx="22860" cy="554355"/>
            </a:xfrm>
            <a:custGeom>
              <a:avLst/>
              <a:gdLst/>
              <a:ahLst/>
              <a:cxnLst/>
              <a:rect l="l" t="t" r="r" b="b"/>
              <a:pathLst>
                <a:path w="22859" h="554354">
                  <a:moveTo>
                    <a:pt x="17653" y="0"/>
                  </a:moveTo>
                  <a:lnTo>
                    <a:pt x="5080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549275"/>
                  </a:lnTo>
                  <a:lnTo>
                    <a:pt x="5080" y="554355"/>
                  </a:lnTo>
                  <a:lnTo>
                    <a:pt x="17653" y="554355"/>
                  </a:lnTo>
                  <a:lnTo>
                    <a:pt x="22860" y="549275"/>
                  </a:lnTo>
                  <a:lnTo>
                    <a:pt x="22860" y="5080"/>
                  </a:lnTo>
                  <a:lnTo>
                    <a:pt x="17653" y="0"/>
                  </a:lnTo>
                  <a:close/>
                </a:path>
              </a:pathLst>
            </a:custGeom>
            <a:solidFill>
              <a:srgbClr val="4146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453116" y="5490336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338074" y="0"/>
                  </a:moveTo>
                  <a:lnTo>
                    <a:pt x="77597" y="0"/>
                  </a:lnTo>
                  <a:lnTo>
                    <a:pt x="47363" y="6105"/>
                  </a:lnTo>
                  <a:lnTo>
                    <a:pt x="22701" y="22748"/>
                  </a:lnTo>
                  <a:lnTo>
                    <a:pt x="6088" y="47416"/>
                  </a:lnTo>
                  <a:lnTo>
                    <a:pt x="0" y="77596"/>
                  </a:lnTo>
                  <a:lnTo>
                    <a:pt x="0" y="338200"/>
                  </a:lnTo>
                  <a:lnTo>
                    <a:pt x="6088" y="368381"/>
                  </a:lnTo>
                  <a:lnTo>
                    <a:pt x="22701" y="393049"/>
                  </a:lnTo>
                  <a:lnTo>
                    <a:pt x="47363" y="409692"/>
                  </a:lnTo>
                  <a:lnTo>
                    <a:pt x="77597" y="415798"/>
                  </a:lnTo>
                  <a:lnTo>
                    <a:pt x="338074" y="415798"/>
                  </a:lnTo>
                  <a:lnTo>
                    <a:pt x="368327" y="409692"/>
                  </a:lnTo>
                  <a:lnTo>
                    <a:pt x="393033" y="393049"/>
                  </a:lnTo>
                  <a:lnTo>
                    <a:pt x="409690" y="368381"/>
                  </a:lnTo>
                  <a:lnTo>
                    <a:pt x="415798" y="338200"/>
                  </a:lnTo>
                  <a:lnTo>
                    <a:pt x="415798" y="77596"/>
                  </a:lnTo>
                  <a:lnTo>
                    <a:pt x="409690" y="47416"/>
                  </a:lnTo>
                  <a:lnTo>
                    <a:pt x="393033" y="22748"/>
                  </a:lnTo>
                  <a:lnTo>
                    <a:pt x="368327" y="6105"/>
                  </a:lnTo>
                  <a:lnTo>
                    <a:pt x="338074" y="0"/>
                  </a:lnTo>
                  <a:close/>
                </a:path>
              </a:pathLst>
            </a:custGeom>
            <a:solidFill>
              <a:srgbClr val="282C5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0567543" y="5450839"/>
            <a:ext cx="186690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50" b="1">
                <a:solidFill>
                  <a:srgbClr val="E4DCE6"/>
                </a:solidFill>
                <a:latin typeface="Trebuchet MS"/>
                <a:cs typeface="Trebuchet MS"/>
              </a:rPr>
              <a:t>3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797800" y="3473322"/>
            <a:ext cx="5726430" cy="14770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Future</a:t>
            </a:r>
            <a:r>
              <a:rPr dirty="0" sz="3200" spc="-6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Positioning</a:t>
            </a:r>
            <a:endParaRPr sz="3200">
              <a:latin typeface="Calibri"/>
              <a:cs typeface="Calibri"/>
            </a:endParaRPr>
          </a:p>
          <a:p>
            <a:pPr algn="ctr" marL="12700" marR="5080" indent="1270">
              <a:lnSpc>
                <a:spcPct val="79800"/>
              </a:lnSpc>
              <a:spcBef>
                <a:spcPts val="685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By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being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visible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today,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well-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positioned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scale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into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next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generation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women's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leagues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they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emerge.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214354" y="7770977"/>
            <a:ext cx="2491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147063" y="7846872"/>
            <a:ext cx="16262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Niranjan</a:t>
            </a:r>
            <a:r>
              <a:rPr dirty="0" sz="18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Gidwani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60719" cy="822959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6160896" y="861694"/>
            <a:ext cx="1510665" cy="341630"/>
            <a:chOff x="6160896" y="861694"/>
            <a:chExt cx="1510665" cy="341630"/>
          </a:xfrm>
        </p:grpSpPr>
        <p:sp>
          <p:nvSpPr>
            <p:cNvPr id="4" name="object 4" descr=""/>
            <p:cNvSpPr/>
            <p:nvPr/>
          </p:nvSpPr>
          <p:spPr>
            <a:xfrm>
              <a:off x="6164706" y="865504"/>
              <a:ext cx="1503045" cy="334010"/>
            </a:xfrm>
            <a:custGeom>
              <a:avLst/>
              <a:gdLst/>
              <a:ahLst/>
              <a:cxnLst/>
              <a:rect l="l" t="t" r="r" b="b"/>
              <a:pathLst>
                <a:path w="1503045" h="334009">
                  <a:moveTo>
                    <a:pt x="0" y="56896"/>
                  </a:moveTo>
                  <a:lnTo>
                    <a:pt x="4480" y="34772"/>
                  </a:lnTo>
                  <a:lnTo>
                    <a:pt x="16700" y="16684"/>
                  </a:lnTo>
                  <a:lnTo>
                    <a:pt x="34825" y="4478"/>
                  </a:lnTo>
                  <a:lnTo>
                    <a:pt x="57022" y="0"/>
                  </a:lnTo>
                  <a:lnTo>
                    <a:pt x="1446021" y="0"/>
                  </a:lnTo>
                  <a:lnTo>
                    <a:pt x="1468219" y="4478"/>
                  </a:lnTo>
                  <a:lnTo>
                    <a:pt x="1486344" y="16684"/>
                  </a:lnTo>
                  <a:lnTo>
                    <a:pt x="1498564" y="34772"/>
                  </a:lnTo>
                  <a:lnTo>
                    <a:pt x="1503044" y="56896"/>
                  </a:lnTo>
                  <a:lnTo>
                    <a:pt x="1503044" y="276860"/>
                  </a:lnTo>
                  <a:lnTo>
                    <a:pt x="1498564" y="299037"/>
                  </a:lnTo>
                  <a:lnTo>
                    <a:pt x="1486344" y="317118"/>
                  </a:lnTo>
                  <a:lnTo>
                    <a:pt x="1468219" y="329295"/>
                  </a:lnTo>
                  <a:lnTo>
                    <a:pt x="1446021" y="333755"/>
                  </a:lnTo>
                  <a:lnTo>
                    <a:pt x="57022" y="333755"/>
                  </a:lnTo>
                  <a:lnTo>
                    <a:pt x="34825" y="329295"/>
                  </a:lnTo>
                  <a:lnTo>
                    <a:pt x="16700" y="317118"/>
                  </a:lnTo>
                  <a:lnTo>
                    <a:pt x="4480" y="299037"/>
                  </a:lnTo>
                  <a:lnTo>
                    <a:pt x="0" y="276860"/>
                  </a:lnTo>
                  <a:lnTo>
                    <a:pt x="0" y="56896"/>
                  </a:lnTo>
                  <a:close/>
                </a:path>
              </a:pathLst>
            </a:custGeom>
            <a:ln w="7620">
              <a:solidFill>
                <a:srgbClr val="EDADF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4836" y="967312"/>
              <a:ext cx="114102" cy="129958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465189" y="818514"/>
            <a:ext cx="16357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EDADF6"/>
                </a:solidFill>
                <a:latin typeface="Calibri"/>
                <a:cs typeface="Calibri"/>
              </a:rPr>
              <a:t>FUTURE</a:t>
            </a:r>
            <a:r>
              <a:rPr dirty="0" sz="2000" spc="-95">
                <a:solidFill>
                  <a:srgbClr val="EDADF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DADF6"/>
                </a:solidFill>
                <a:latin typeface="Calibri"/>
                <a:cs typeface="Calibri"/>
              </a:rPr>
              <a:t>VISION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152515" y="1147952"/>
            <a:ext cx="6884034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latin typeface="Calibri"/>
                <a:cs typeface="Calibri"/>
              </a:rPr>
              <a:t>What</a:t>
            </a:r>
            <a:r>
              <a:rPr dirty="0" sz="4000" spc="-110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the</a:t>
            </a:r>
            <a:r>
              <a:rPr dirty="0" sz="4000" spc="-100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Future</a:t>
            </a:r>
            <a:r>
              <a:rPr dirty="0" sz="4000" spc="-85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Could</a:t>
            </a:r>
            <a:r>
              <a:rPr dirty="0" sz="4000" spc="-105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Look</a:t>
            </a:r>
            <a:r>
              <a:rPr dirty="0" sz="4000" spc="-110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Like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6175890" y="2060621"/>
            <a:ext cx="401320" cy="406400"/>
            <a:chOff x="6175890" y="2060621"/>
            <a:chExt cx="401320" cy="406400"/>
          </a:xfrm>
        </p:grpSpPr>
        <p:sp>
          <p:nvSpPr>
            <p:cNvPr id="9" name="object 9" descr=""/>
            <p:cNvSpPr/>
            <p:nvPr/>
          </p:nvSpPr>
          <p:spPr>
            <a:xfrm>
              <a:off x="6220239" y="2151716"/>
              <a:ext cx="314325" cy="306070"/>
            </a:xfrm>
            <a:custGeom>
              <a:avLst/>
              <a:gdLst/>
              <a:ahLst/>
              <a:cxnLst/>
              <a:rect l="l" t="t" r="r" b="b"/>
              <a:pathLst>
                <a:path w="314325" h="306069">
                  <a:moveTo>
                    <a:pt x="313119" y="224225"/>
                  </a:moveTo>
                  <a:lnTo>
                    <a:pt x="266872" y="209962"/>
                  </a:lnTo>
                  <a:lnTo>
                    <a:pt x="224022" y="200958"/>
                  </a:lnTo>
                  <a:lnTo>
                    <a:pt x="181688" y="196427"/>
                  </a:lnTo>
                  <a:lnTo>
                    <a:pt x="150405" y="195774"/>
                  </a:lnTo>
                  <a:lnTo>
                    <a:pt x="134913" y="195977"/>
                  </a:lnTo>
                  <a:lnTo>
                    <a:pt x="91921" y="200573"/>
                  </a:lnTo>
                  <a:lnTo>
                    <a:pt x="45122" y="210392"/>
                  </a:lnTo>
                  <a:lnTo>
                    <a:pt x="6850" y="220866"/>
                  </a:lnTo>
                  <a:lnTo>
                    <a:pt x="0" y="224652"/>
                  </a:lnTo>
                </a:path>
                <a:path w="314325" h="306069">
                  <a:moveTo>
                    <a:pt x="189219" y="302342"/>
                  </a:moveTo>
                  <a:lnTo>
                    <a:pt x="154294" y="306017"/>
                  </a:lnTo>
                  <a:lnTo>
                    <a:pt x="147286" y="305912"/>
                  </a:lnTo>
                  <a:lnTo>
                    <a:pt x="141306" y="305680"/>
                  </a:lnTo>
                  <a:lnTo>
                    <a:pt x="135486" y="304882"/>
                  </a:lnTo>
                  <a:lnTo>
                    <a:pt x="129803" y="303838"/>
                  </a:lnTo>
                  <a:lnTo>
                    <a:pt x="124259" y="302547"/>
                  </a:lnTo>
                </a:path>
                <a:path w="314325" h="306069">
                  <a:moveTo>
                    <a:pt x="272219" y="116275"/>
                  </a:moveTo>
                  <a:lnTo>
                    <a:pt x="271200" y="132720"/>
                  </a:lnTo>
                  <a:lnTo>
                    <a:pt x="269582" y="149700"/>
                  </a:lnTo>
                  <a:lnTo>
                    <a:pt x="267450" y="166610"/>
                  </a:lnTo>
                  <a:lnTo>
                    <a:pt x="264893" y="182848"/>
                  </a:lnTo>
                  <a:lnTo>
                    <a:pt x="258976" y="207692"/>
                  </a:lnTo>
                </a:path>
                <a:path w="314325" h="306069">
                  <a:moveTo>
                    <a:pt x="54126" y="207809"/>
                  </a:moveTo>
                  <a:lnTo>
                    <a:pt x="45373" y="170436"/>
                  </a:lnTo>
                  <a:lnTo>
                    <a:pt x="41038" y="126980"/>
                  </a:lnTo>
                  <a:lnTo>
                    <a:pt x="40186" y="110930"/>
                  </a:lnTo>
                  <a:lnTo>
                    <a:pt x="40445" y="102788"/>
                  </a:lnTo>
                </a:path>
                <a:path w="314325" h="306069">
                  <a:moveTo>
                    <a:pt x="272115" y="111306"/>
                  </a:moveTo>
                  <a:lnTo>
                    <a:pt x="271113" y="90996"/>
                  </a:lnTo>
                  <a:lnTo>
                    <a:pt x="269689" y="73402"/>
                  </a:lnTo>
                  <a:lnTo>
                    <a:pt x="267800" y="57411"/>
                  </a:lnTo>
                  <a:lnTo>
                    <a:pt x="265402" y="41907"/>
                  </a:lnTo>
                  <a:lnTo>
                    <a:pt x="260988" y="23858"/>
                  </a:lnTo>
                </a:path>
                <a:path w="314325" h="306069">
                  <a:moveTo>
                    <a:pt x="313843" y="0"/>
                  </a:moveTo>
                  <a:lnTo>
                    <a:pt x="270117" y="12468"/>
                  </a:lnTo>
                  <a:lnTo>
                    <a:pt x="223535" y="21763"/>
                  </a:lnTo>
                  <a:lnTo>
                    <a:pt x="184263" y="25998"/>
                  </a:lnTo>
                  <a:lnTo>
                    <a:pt x="149466" y="27073"/>
                  </a:lnTo>
                  <a:lnTo>
                    <a:pt x="137078" y="26492"/>
                  </a:lnTo>
                  <a:lnTo>
                    <a:pt x="88958" y="21732"/>
                  </a:lnTo>
                  <a:lnTo>
                    <a:pt x="65863" y="17552"/>
                  </a:lnTo>
                  <a:lnTo>
                    <a:pt x="53967" y="15078"/>
                  </a:lnTo>
                </a:path>
              </a:pathLst>
            </a:custGeom>
            <a:ln w="17229">
              <a:solidFill>
                <a:srgbClr val="EDADF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2069" y="2060621"/>
              <a:ext cx="173287" cy="20249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5890" y="2140034"/>
              <a:ext cx="400763" cy="32643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184495" y="2068899"/>
              <a:ext cx="384810" cy="379730"/>
            </a:xfrm>
            <a:custGeom>
              <a:avLst/>
              <a:gdLst/>
              <a:ahLst/>
              <a:cxnLst/>
              <a:rect l="l" t="t" r="r" b="b"/>
              <a:pathLst>
                <a:path w="384809" h="379730">
                  <a:moveTo>
                    <a:pt x="384288" y="194126"/>
                  </a:moveTo>
                  <a:lnTo>
                    <a:pt x="0" y="194123"/>
                  </a:lnTo>
                </a:path>
                <a:path w="384809" h="379730">
                  <a:moveTo>
                    <a:pt x="191127" y="271816"/>
                  </a:moveTo>
                  <a:lnTo>
                    <a:pt x="191768" y="270737"/>
                  </a:lnTo>
                </a:path>
                <a:path w="384809" h="379730">
                  <a:moveTo>
                    <a:pt x="191768" y="270737"/>
                  </a:moveTo>
                  <a:lnTo>
                    <a:pt x="191746" y="0"/>
                  </a:lnTo>
                </a:path>
                <a:path w="384809" h="379730">
                  <a:moveTo>
                    <a:pt x="89711" y="97895"/>
                  </a:moveTo>
                  <a:lnTo>
                    <a:pt x="33793" y="82320"/>
                  </a:lnTo>
                </a:path>
                <a:path w="384809" h="379730">
                  <a:moveTo>
                    <a:pt x="346968" y="79136"/>
                  </a:moveTo>
                  <a:lnTo>
                    <a:pt x="347278" y="80032"/>
                  </a:lnTo>
                </a:path>
                <a:path w="384809" h="379730">
                  <a:moveTo>
                    <a:pt x="101" y="190649"/>
                  </a:moveTo>
                  <a:lnTo>
                    <a:pt x="6181" y="143051"/>
                  </a:lnTo>
                  <a:lnTo>
                    <a:pt x="23451" y="99425"/>
                  </a:lnTo>
                  <a:lnTo>
                    <a:pt x="50630" y="61561"/>
                  </a:lnTo>
                  <a:lnTo>
                    <a:pt x="86436" y="31246"/>
                  </a:lnTo>
                  <a:lnTo>
                    <a:pt x="129588" y="10268"/>
                  </a:lnTo>
                </a:path>
                <a:path w="384809" h="379730">
                  <a:moveTo>
                    <a:pt x="255067" y="10785"/>
                  </a:moveTo>
                  <a:lnTo>
                    <a:pt x="281682" y="22580"/>
                  </a:lnTo>
                  <a:lnTo>
                    <a:pt x="306141" y="38082"/>
                  </a:lnTo>
                  <a:lnTo>
                    <a:pt x="328064" y="57004"/>
                  </a:lnTo>
                  <a:lnTo>
                    <a:pt x="347071" y="79060"/>
                  </a:lnTo>
                </a:path>
                <a:path w="384809" h="379730">
                  <a:moveTo>
                    <a:pt x="230883" y="6133"/>
                  </a:moveTo>
                  <a:lnTo>
                    <a:pt x="231234" y="5547"/>
                  </a:lnTo>
                </a:path>
                <a:path w="384809" h="379730">
                  <a:moveTo>
                    <a:pt x="232247" y="6133"/>
                  </a:moveTo>
                  <a:lnTo>
                    <a:pt x="232623" y="6822"/>
                  </a:lnTo>
                </a:path>
                <a:path w="384809" h="379730">
                  <a:moveTo>
                    <a:pt x="232623" y="6822"/>
                  </a:moveTo>
                  <a:lnTo>
                    <a:pt x="236362" y="7201"/>
                  </a:lnTo>
                  <a:lnTo>
                    <a:pt x="240394" y="9648"/>
                  </a:lnTo>
                  <a:lnTo>
                    <a:pt x="242382" y="10303"/>
                  </a:lnTo>
                </a:path>
                <a:path w="384809" h="379730">
                  <a:moveTo>
                    <a:pt x="258451" y="377003"/>
                  </a:moveTo>
                  <a:lnTo>
                    <a:pt x="247962" y="376246"/>
                  </a:lnTo>
                </a:path>
                <a:path w="384809" h="379730">
                  <a:moveTo>
                    <a:pt x="253354" y="378794"/>
                  </a:moveTo>
                  <a:lnTo>
                    <a:pt x="247962" y="376246"/>
                  </a:lnTo>
                </a:path>
                <a:path w="384809" h="379730">
                  <a:moveTo>
                    <a:pt x="129009" y="378422"/>
                  </a:moveTo>
                  <a:lnTo>
                    <a:pt x="142904" y="379205"/>
                  </a:lnTo>
                </a:path>
                <a:path w="384809" h="379730">
                  <a:moveTo>
                    <a:pt x="255060" y="10785"/>
                  </a:moveTo>
                  <a:lnTo>
                    <a:pt x="242382" y="10303"/>
                  </a:lnTo>
                </a:path>
                <a:path w="384809" h="379730">
                  <a:moveTo>
                    <a:pt x="129543" y="10096"/>
                  </a:moveTo>
                  <a:lnTo>
                    <a:pt x="140064" y="10544"/>
                  </a:lnTo>
                </a:path>
                <a:path w="384809" h="379730">
                  <a:moveTo>
                    <a:pt x="296536" y="106720"/>
                  </a:moveTo>
                  <a:lnTo>
                    <a:pt x="287834" y="79093"/>
                  </a:lnTo>
                  <a:lnTo>
                    <a:pt x="275018" y="53311"/>
                  </a:lnTo>
                  <a:lnTo>
                    <a:pt x="258359" y="29827"/>
                  </a:lnTo>
                  <a:lnTo>
                    <a:pt x="238129" y="9096"/>
                  </a:lnTo>
                </a:path>
              </a:pathLst>
            </a:custGeom>
            <a:ln w="17229">
              <a:solidFill>
                <a:srgbClr val="EDADF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6173624" y="3946957"/>
            <a:ext cx="406400" cy="401320"/>
            <a:chOff x="6173624" y="3946957"/>
            <a:chExt cx="406400" cy="401320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73624" y="3946957"/>
              <a:ext cx="406051" cy="40075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250946" y="3992823"/>
              <a:ext cx="125730" cy="303530"/>
            </a:xfrm>
            <a:custGeom>
              <a:avLst/>
              <a:gdLst/>
              <a:ahLst/>
              <a:cxnLst/>
              <a:rect l="l" t="t" r="r" b="b"/>
              <a:pathLst>
                <a:path w="125729" h="303529">
                  <a:moveTo>
                    <a:pt x="125605" y="0"/>
                  </a:moveTo>
                  <a:lnTo>
                    <a:pt x="125272" y="303507"/>
                  </a:lnTo>
                </a:path>
                <a:path w="125729" h="303529">
                  <a:moveTo>
                    <a:pt x="0" y="292332"/>
                  </a:moveTo>
                  <a:lnTo>
                    <a:pt x="11590" y="274280"/>
                  </a:lnTo>
                  <a:lnTo>
                    <a:pt x="25368" y="257956"/>
                  </a:lnTo>
                  <a:lnTo>
                    <a:pt x="41147" y="243555"/>
                  </a:lnTo>
                  <a:lnTo>
                    <a:pt x="58736" y="231276"/>
                  </a:lnTo>
                </a:path>
              </a:pathLst>
            </a:custGeom>
            <a:ln w="17235">
              <a:solidFill>
                <a:srgbClr val="EDADF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075" y="4008716"/>
              <a:ext cx="126814" cy="147097"/>
            </a:xfrm>
            <a:prstGeom prst="rect">
              <a:avLst/>
            </a:prstGeom>
          </p:spPr>
        </p:pic>
      </p:grpSp>
      <p:sp>
        <p:nvSpPr>
          <p:cNvPr id="17" name="object 17" descr=""/>
          <p:cNvSpPr/>
          <p:nvPr/>
        </p:nvSpPr>
        <p:spPr>
          <a:xfrm>
            <a:off x="6166577" y="5820594"/>
            <a:ext cx="421005" cy="421640"/>
          </a:xfrm>
          <a:custGeom>
            <a:avLst/>
            <a:gdLst/>
            <a:ahLst/>
            <a:cxnLst/>
            <a:rect l="l" t="t" r="r" b="b"/>
            <a:pathLst>
              <a:path w="421004" h="421639">
                <a:moveTo>
                  <a:pt x="350436" y="0"/>
                </a:moveTo>
                <a:lnTo>
                  <a:pt x="70087" y="0"/>
                </a:lnTo>
                <a:lnTo>
                  <a:pt x="42827" y="4144"/>
                </a:lnTo>
                <a:lnTo>
                  <a:pt x="20547" y="15441"/>
                </a:lnTo>
                <a:lnTo>
                  <a:pt x="5514" y="32185"/>
                </a:lnTo>
                <a:lnTo>
                  <a:pt x="0" y="52671"/>
                </a:lnTo>
                <a:lnTo>
                  <a:pt x="0" y="368702"/>
                </a:lnTo>
                <a:lnTo>
                  <a:pt x="5515" y="389188"/>
                </a:lnTo>
                <a:lnTo>
                  <a:pt x="20547" y="405932"/>
                </a:lnTo>
                <a:lnTo>
                  <a:pt x="42828" y="417229"/>
                </a:lnTo>
                <a:lnTo>
                  <a:pt x="70087" y="421374"/>
                </a:lnTo>
                <a:lnTo>
                  <a:pt x="350437" y="421374"/>
                </a:lnTo>
                <a:lnTo>
                  <a:pt x="377697" y="417229"/>
                </a:lnTo>
                <a:lnTo>
                  <a:pt x="399977" y="405932"/>
                </a:lnTo>
                <a:lnTo>
                  <a:pt x="409758" y="395038"/>
                </a:lnTo>
                <a:lnTo>
                  <a:pt x="70087" y="395038"/>
                </a:lnTo>
                <a:lnTo>
                  <a:pt x="56434" y="392971"/>
                </a:lnTo>
                <a:lnTo>
                  <a:pt x="45297" y="387333"/>
                </a:lnTo>
                <a:lnTo>
                  <a:pt x="37793" y="378962"/>
                </a:lnTo>
                <a:lnTo>
                  <a:pt x="35044" y="368702"/>
                </a:lnTo>
                <a:lnTo>
                  <a:pt x="35043" y="52671"/>
                </a:lnTo>
                <a:lnTo>
                  <a:pt x="37793" y="42411"/>
                </a:lnTo>
                <a:lnTo>
                  <a:pt x="45296" y="34041"/>
                </a:lnTo>
                <a:lnTo>
                  <a:pt x="56434" y="28402"/>
                </a:lnTo>
                <a:lnTo>
                  <a:pt x="70087" y="26335"/>
                </a:lnTo>
                <a:lnTo>
                  <a:pt x="409757" y="26335"/>
                </a:lnTo>
                <a:lnTo>
                  <a:pt x="399977" y="15441"/>
                </a:lnTo>
                <a:lnTo>
                  <a:pt x="377696" y="4144"/>
                </a:lnTo>
                <a:lnTo>
                  <a:pt x="350436" y="0"/>
                </a:lnTo>
                <a:close/>
              </a:path>
              <a:path w="421004" h="421639">
                <a:moveTo>
                  <a:pt x="210262" y="289694"/>
                </a:moveTo>
                <a:lnTo>
                  <a:pt x="183002" y="293839"/>
                </a:lnTo>
                <a:lnTo>
                  <a:pt x="160722" y="305136"/>
                </a:lnTo>
                <a:lnTo>
                  <a:pt x="145690" y="321880"/>
                </a:lnTo>
                <a:lnTo>
                  <a:pt x="140175" y="342366"/>
                </a:lnTo>
                <a:lnTo>
                  <a:pt x="140175" y="395038"/>
                </a:lnTo>
                <a:lnTo>
                  <a:pt x="175219" y="395038"/>
                </a:lnTo>
                <a:lnTo>
                  <a:pt x="175218" y="342366"/>
                </a:lnTo>
                <a:lnTo>
                  <a:pt x="177968" y="332106"/>
                </a:lnTo>
                <a:lnTo>
                  <a:pt x="185471" y="323736"/>
                </a:lnTo>
                <a:lnTo>
                  <a:pt x="196609" y="318097"/>
                </a:lnTo>
                <a:lnTo>
                  <a:pt x="210262" y="316030"/>
                </a:lnTo>
                <a:lnTo>
                  <a:pt x="269583" y="316030"/>
                </a:lnTo>
                <a:lnTo>
                  <a:pt x="259802" y="305136"/>
                </a:lnTo>
                <a:lnTo>
                  <a:pt x="237522" y="293839"/>
                </a:lnTo>
                <a:lnTo>
                  <a:pt x="210262" y="289694"/>
                </a:lnTo>
                <a:close/>
              </a:path>
              <a:path w="421004" h="421639">
                <a:moveTo>
                  <a:pt x="269583" y="316030"/>
                </a:moveTo>
                <a:lnTo>
                  <a:pt x="210262" y="316030"/>
                </a:lnTo>
                <a:lnTo>
                  <a:pt x="223915" y="318097"/>
                </a:lnTo>
                <a:lnTo>
                  <a:pt x="235053" y="323736"/>
                </a:lnTo>
                <a:lnTo>
                  <a:pt x="242556" y="332106"/>
                </a:lnTo>
                <a:lnTo>
                  <a:pt x="245306" y="342366"/>
                </a:lnTo>
                <a:lnTo>
                  <a:pt x="245306" y="395038"/>
                </a:lnTo>
                <a:lnTo>
                  <a:pt x="280350" y="395038"/>
                </a:lnTo>
                <a:lnTo>
                  <a:pt x="280350" y="342366"/>
                </a:lnTo>
                <a:lnTo>
                  <a:pt x="274835" y="321880"/>
                </a:lnTo>
                <a:lnTo>
                  <a:pt x="269583" y="316030"/>
                </a:lnTo>
                <a:close/>
              </a:path>
              <a:path w="421004" h="421639">
                <a:moveTo>
                  <a:pt x="409757" y="26335"/>
                </a:moveTo>
                <a:lnTo>
                  <a:pt x="350436" y="26335"/>
                </a:lnTo>
                <a:lnTo>
                  <a:pt x="364089" y="28402"/>
                </a:lnTo>
                <a:lnTo>
                  <a:pt x="375227" y="34041"/>
                </a:lnTo>
                <a:lnTo>
                  <a:pt x="382730" y="42411"/>
                </a:lnTo>
                <a:lnTo>
                  <a:pt x="385480" y="52671"/>
                </a:lnTo>
                <a:lnTo>
                  <a:pt x="385481" y="368702"/>
                </a:lnTo>
                <a:lnTo>
                  <a:pt x="382731" y="378962"/>
                </a:lnTo>
                <a:lnTo>
                  <a:pt x="375228" y="387333"/>
                </a:lnTo>
                <a:lnTo>
                  <a:pt x="364090" y="392971"/>
                </a:lnTo>
                <a:lnTo>
                  <a:pt x="350437" y="395038"/>
                </a:lnTo>
                <a:lnTo>
                  <a:pt x="409758" y="395038"/>
                </a:lnTo>
                <a:lnTo>
                  <a:pt x="415009" y="389188"/>
                </a:lnTo>
                <a:lnTo>
                  <a:pt x="420524" y="368702"/>
                </a:lnTo>
                <a:lnTo>
                  <a:pt x="420524" y="52671"/>
                </a:lnTo>
                <a:lnTo>
                  <a:pt x="415009" y="32185"/>
                </a:lnTo>
                <a:lnTo>
                  <a:pt x="409757" y="26335"/>
                </a:lnTo>
                <a:close/>
              </a:path>
              <a:path w="421004" h="421639">
                <a:moveTo>
                  <a:pt x="148935" y="184351"/>
                </a:moveTo>
                <a:lnTo>
                  <a:pt x="96370" y="184351"/>
                </a:lnTo>
                <a:lnTo>
                  <a:pt x="86119" y="185898"/>
                </a:lnTo>
                <a:lnTo>
                  <a:pt x="77767" y="190122"/>
                </a:lnTo>
                <a:lnTo>
                  <a:pt x="72146" y="196399"/>
                </a:lnTo>
                <a:lnTo>
                  <a:pt x="70087" y="204103"/>
                </a:lnTo>
                <a:lnTo>
                  <a:pt x="70087" y="243607"/>
                </a:lnTo>
                <a:lnTo>
                  <a:pt x="72146" y="251311"/>
                </a:lnTo>
                <a:lnTo>
                  <a:pt x="77767" y="257587"/>
                </a:lnTo>
                <a:lnTo>
                  <a:pt x="86119" y="261811"/>
                </a:lnTo>
                <a:lnTo>
                  <a:pt x="96370" y="263358"/>
                </a:lnTo>
                <a:lnTo>
                  <a:pt x="148936" y="263358"/>
                </a:lnTo>
                <a:lnTo>
                  <a:pt x="159187" y="261811"/>
                </a:lnTo>
                <a:lnTo>
                  <a:pt x="167539" y="257587"/>
                </a:lnTo>
                <a:lnTo>
                  <a:pt x="173160" y="251311"/>
                </a:lnTo>
                <a:lnTo>
                  <a:pt x="175218" y="243607"/>
                </a:lnTo>
                <a:lnTo>
                  <a:pt x="175218" y="237023"/>
                </a:lnTo>
                <a:lnTo>
                  <a:pt x="105131" y="237023"/>
                </a:lnTo>
                <a:lnTo>
                  <a:pt x="105131" y="210687"/>
                </a:lnTo>
                <a:lnTo>
                  <a:pt x="175218" y="210687"/>
                </a:lnTo>
                <a:lnTo>
                  <a:pt x="175218" y="204103"/>
                </a:lnTo>
                <a:lnTo>
                  <a:pt x="173160" y="196399"/>
                </a:lnTo>
                <a:lnTo>
                  <a:pt x="167539" y="190122"/>
                </a:lnTo>
                <a:lnTo>
                  <a:pt x="159187" y="185898"/>
                </a:lnTo>
                <a:lnTo>
                  <a:pt x="148935" y="184351"/>
                </a:lnTo>
                <a:close/>
              </a:path>
              <a:path w="421004" h="421639">
                <a:moveTo>
                  <a:pt x="324154" y="184351"/>
                </a:moveTo>
                <a:lnTo>
                  <a:pt x="271588" y="184351"/>
                </a:lnTo>
                <a:lnTo>
                  <a:pt x="261337" y="185898"/>
                </a:lnTo>
                <a:lnTo>
                  <a:pt x="252985" y="190122"/>
                </a:lnTo>
                <a:lnTo>
                  <a:pt x="247364" y="196399"/>
                </a:lnTo>
                <a:lnTo>
                  <a:pt x="245306" y="204103"/>
                </a:lnTo>
                <a:lnTo>
                  <a:pt x="245306" y="243607"/>
                </a:lnTo>
                <a:lnTo>
                  <a:pt x="247364" y="251311"/>
                </a:lnTo>
                <a:lnTo>
                  <a:pt x="252985" y="257587"/>
                </a:lnTo>
                <a:lnTo>
                  <a:pt x="261337" y="261811"/>
                </a:lnTo>
                <a:lnTo>
                  <a:pt x="271588" y="263358"/>
                </a:lnTo>
                <a:lnTo>
                  <a:pt x="324154" y="263358"/>
                </a:lnTo>
                <a:lnTo>
                  <a:pt x="334405" y="261811"/>
                </a:lnTo>
                <a:lnTo>
                  <a:pt x="342757" y="257587"/>
                </a:lnTo>
                <a:lnTo>
                  <a:pt x="348378" y="251311"/>
                </a:lnTo>
                <a:lnTo>
                  <a:pt x="350437" y="243607"/>
                </a:lnTo>
                <a:lnTo>
                  <a:pt x="350437" y="237023"/>
                </a:lnTo>
                <a:lnTo>
                  <a:pt x="280349" y="237023"/>
                </a:lnTo>
                <a:lnTo>
                  <a:pt x="280349" y="210687"/>
                </a:lnTo>
                <a:lnTo>
                  <a:pt x="350437" y="210687"/>
                </a:lnTo>
                <a:lnTo>
                  <a:pt x="350437" y="204103"/>
                </a:lnTo>
                <a:lnTo>
                  <a:pt x="348378" y="196399"/>
                </a:lnTo>
                <a:lnTo>
                  <a:pt x="342757" y="190122"/>
                </a:lnTo>
                <a:lnTo>
                  <a:pt x="334405" y="185898"/>
                </a:lnTo>
                <a:lnTo>
                  <a:pt x="324154" y="184351"/>
                </a:lnTo>
                <a:close/>
              </a:path>
              <a:path w="421004" h="421639">
                <a:moveTo>
                  <a:pt x="175218" y="210687"/>
                </a:moveTo>
                <a:lnTo>
                  <a:pt x="140175" y="210687"/>
                </a:lnTo>
                <a:lnTo>
                  <a:pt x="140175" y="237023"/>
                </a:lnTo>
                <a:lnTo>
                  <a:pt x="175218" y="237023"/>
                </a:lnTo>
                <a:lnTo>
                  <a:pt x="175218" y="210687"/>
                </a:lnTo>
                <a:close/>
              </a:path>
              <a:path w="421004" h="421639">
                <a:moveTo>
                  <a:pt x="350437" y="210687"/>
                </a:moveTo>
                <a:lnTo>
                  <a:pt x="315393" y="210687"/>
                </a:lnTo>
                <a:lnTo>
                  <a:pt x="315393" y="237023"/>
                </a:lnTo>
                <a:lnTo>
                  <a:pt x="350437" y="237023"/>
                </a:lnTo>
                <a:lnTo>
                  <a:pt x="350437" y="210687"/>
                </a:lnTo>
                <a:close/>
              </a:path>
              <a:path w="421004" h="421639">
                <a:moveTo>
                  <a:pt x="148935" y="79007"/>
                </a:moveTo>
                <a:lnTo>
                  <a:pt x="96370" y="79007"/>
                </a:lnTo>
                <a:lnTo>
                  <a:pt x="86118" y="80554"/>
                </a:lnTo>
                <a:lnTo>
                  <a:pt x="77766" y="84778"/>
                </a:lnTo>
                <a:lnTo>
                  <a:pt x="72145" y="91055"/>
                </a:lnTo>
                <a:lnTo>
                  <a:pt x="70087" y="98759"/>
                </a:lnTo>
                <a:lnTo>
                  <a:pt x="70087" y="138263"/>
                </a:lnTo>
                <a:lnTo>
                  <a:pt x="72146" y="145967"/>
                </a:lnTo>
                <a:lnTo>
                  <a:pt x="77767" y="152244"/>
                </a:lnTo>
                <a:lnTo>
                  <a:pt x="86119" y="156468"/>
                </a:lnTo>
                <a:lnTo>
                  <a:pt x="96370" y="158015"/>
                </a:lnTo>
                <a:lnTo>
                  <a:pt x="148935" y="158015"/>
                </a:lnTo>
                <a:lnTo>
                  <a:pt x="159187" y="156468"/>
                </a:lnTo>
                <a:lnTo>
                  <a:pt x="167539" y="152244"/>
                </a:lnTo>
                <a:lnTo>
                  <a:pt x="173160" y="145967"/>
                </a:lnTo>
                <a:lnTo>
                  <a:pt x="175218" y="138263"/>
                </a:lnTo>
                <a:lnTo>
                  <a:pt x="175218" y="131679"/>
                </a:lnTo>
                <a:lnTo>
                  <a:pt x="105131" y="131679"/>
                </a:lnTo>
                <a:lnTo>
                  <a:pt x="105131" y="105343"/>
                </a:lnTo>
                <a:lnTo>
                  <a:pt x="175218" y="105343"/>
                </a:lnTo>
                <a:lnTo>
                  <a:pt x="175218" y="98759"/>
                </a:lnTo>
                <a:lnTo>
                  <a:pt x="173160" y="91055"/>
                </a:lnTo>
                <a:lnTo>
                  <a:pt x="167539" y="84778"/>
                </a:lnTo>
                <a:lnTo>
                  <a:pt x="159187" y="80554"/>
                </a:lnTo>
                <a:lnTo>
                  <a:pt x="148935" y="79007"/>
                </a:lnTo>
                <a:close/>
              </a:path>
              <a:path w="421004" h="421639">
                <a:moveTo>
                  <a:pt x="324154" y="79007"/>
                </a:moveTo>
                <a:lnTo>
                  <a:pt x="271588" y="79007"/>
                </a:lnTo>
                <a:lnTo>
                  <a:pt x="261337" y="80554"/>
                </a:lnTo>
                <a:lnTo>
                  <a:pt x="252985" y="84778"/>
                </a:lnTo>
                <a:lnTo>
                  <a:pt x="247364" y="91055"/>
                </a:lnTo>
                <a:lnTo>
                  <a:pt x="245305" y="98759"/>
                </a:lnTo>
                <a:lnTo>
                  <a:pt x="245306" y="138263"/>
                </a:lnTo>
                <a:lnTo>
                  <a:pt x="247364" y="145967"/>
                </a:lnTo>
                <a:lnTo>
                  <a:pt x="252985" y="152244"/>
                </a:lnTo>
                <a:lnTo>
                  <a:pt x="261337" y="156468"/>
                </a:lnTo>
                <a:lnTo>
                  <a:pt x="271588" y="158015"/>
                </a:lnTo>
                <a:lnTo>
                  <a:pt x="324154" y="158015"/>
                </a:lnTo>
                <a:lnTo>
                  <a:pt x="334405" y="156468"/>
                </a:lnTo>
                <a:lnTo>
                  <a:pt x="342757" y="152244"/>
                </a:lnTo>
                <a:lnTo>
                  <a:pt x="348378" y="145967"/>
                </a:lnTo>
                <a:lnTo>
                  <a:pt x="350437" y="138263"/>
                </a:lnTo>
                <a:lnTo>
                  <a:pt x="350437" y="131679"/>
                </a:lnTo>
                <a:lnTo>
                  <a:pt x="280349" y="131679"/>
                </a:lnTo>
                <a:lnTo>
                  <a:pt x="280349" y="105343"/>
                </a:lnTo>
                <a:lnTo>
                  <a:pt x="350437" y="105343"/>
                </a:lnTo>
                <a:lnTo>
                  <a:pt x="350437" y="98759"/>
                </a:lnTo>
                <a:lnTo>
                  <a:pt x="348378" y="91055"/>
                </a:lnTo>
                <a:lnTo>
                  <a:pt x="342757" y="84778"/>
                </a:lnTo>
                <a:lnTo>
                  <a:pt x="334405" y="80554"/>
                </a:lnTo>
                <a:lnTo>
                  <a:pt x="324154" y="79007"/>
                </a:lnTo>
                <a:close/>
              </a:path>
              <a:path w="421004" h="421639">
                <a:moveTo>
                  <a:pt x="175218" y="105343"/>
                </a:moveTo>
                <a:lnTo>
                  <a:pt x="140174" y="105343"/>
                </a:lnTo>
                <a:lnTo>
                  <a:pt x="140174" y="131679"/>
                </a:lnTo>
                <a:lnTo>
                  <a:pt x="175218" y="131679"/>
                </a:lnTo>
                <a:lnTo>
                  <a:pt x="175218" y="105343"/>
                </a:lnTo>
                <a:close/>
              </a:path>
              <a:path w="421004" h="421639">
                <a:moveTo>
                  <a:pt x="350437" y="105343"/>
                </a:moveTo>
                <a:lnTo>
                  <a:pt x="315393" y="105343"/>
                </a:lnTo>
                <a:lnTo>
                  <a:pt x="315393" y="131679"/>
                </a:lnTo>
                <a:lnTo>
                  <a:pt x="350437" y="131679"/>
                </a:lnTo>
                <a:lnTo>
                  <a:pt x="350437" y="105343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65"/>
              </a:lnSpc>
              <a:spcBef>
                <a:spcPts val="105"/>
              </a:spcBef>
            </a:pPr>
            <a:r>
              <a:rPr dirty="0"/>
              <a:t>Global</a:t>
            </a:r>
            <a:r>
              <a:rPr dirty="0" spc="-20"/>
              <a:t> </a:t>
            </a:r>
            <a:r>
              <a:rPr dirty="0" spc="-25"/>
              <a:t>Hub</a:t>
            </a:r>
          </a:p>
          <a:p>
            <a:pPr marL="12700" marR="307975">
              <a:lnSpc>
                <a:spcPct val="72900"/>
              </a:lnSpc>
              <a:spcBef>
                <a:spcPts val="700"/>
              </a:spcBef>
            </a:pPr>
            <a:r>
              <a:rPr dirty="0" sz="2400" b="0">
                <a:latin typeface="Calibri"/>
                <a:cs typeface="Calibri"/>
              </a:rPr>
              <a:t>WPL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could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evolve</a:t>
            </a:r>
            <a:r>
              <a:rPr dirty="0" sz="2400" spc="-3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into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global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hub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for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women's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T20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talent, attracting</a:t>
            </a:r>
            <a:r>
              <a:rPr dirty="0" sz="2400" spc="-9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players,</a:t>
            </a:r>
            <a:r>
              <a:rPr dirty="0" sz="2400" spc="-9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coaches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and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audiences</a:t>
            </a:r>
            <a:r>
              <a:rPr dirty="0" sz="2400" spc="-7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from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multiple </a:t>
            </a:r>
            <a:r>
              <a:rPr dirty="0" sz="2400" b="0">
                <a:latin typeface="Calibri"/>
                <a:cs typeface="Calibri"/>
              </a:rPr>
              <a:t>cricketing</a:t>
            </a:r>
            <a:r>
              <a:rPr dirty="0" sz="2400" spc="-114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nations.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ts val="3765"/>
              </a:lnSpc>
            </a:pPr>
            <a:r>
              <a:rPr dirty="0" spc="-10"/>
              <a:t>AI-</a:t>
            </a:r>
            <a:r>
              <a:rPr dirty="0"/>
              <a:t>Infused</a:t>
            </a:r>
            <a:r>
              <a:rPr dirty="0" spc="-20"/>
              <a:t> </a:t>
            </a:r>
            <a:r>
              <a:rPr dirty="0" spc="-10"/>
              <a:t>Experiences</a:t>
            </a:r>
          </a:p>
          <a:p>
            <a:pPr marL="12700" marR="26670">
              <a:lnSpc>
                <a:spcPct val="72900"/>
              </a:lnSpc>
              <a:spcBef>
                <a:spcPts val="705"/>
              </a:spcBef>
            </a:pPr>
            <a:r>
              <a:rPr dirty="0" sz="2400" spc="-10" b="0">
                <a:latin typeface="Calibri"/>
                <a:cs typeface="Calibri"/>
              </a:rPr>
              <a:t>AI-</a:t>
            </a:r>
            <a:r>
              <a:rPr dirty="0" sz="2400" b="0">
                <a:latin typeface="Calibri"/>
                <a:cs typeface="Calibri"/>
              </a:rPr>
              <a:t>infused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fan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experiences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(chat</a:t>
            </a:r>
            <a:r>
              <a:rPr dirty="0" sz="2400" spc="-8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assistants,</a:t>
            </a:r>
            <a:r>
              <a:rPr dirty="0" sz="2400" spc="-7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vernacular explainers,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personalised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highlight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reels)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can</a:t>
            </a:r>
            <a:r>
              <a:rPr dirty="0" sz="2400" spc="-6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become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standard </a:t>
            </a:r>
            <a:r>
              <a:rPr dirty="0" sz="2400" b="0">
                <a:latin typeface="Calibri"/>
                <a:cs typeface="Calibri"/>
              </a:rPr>
              <a:t>for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sports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consumption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in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India.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ts val="3325"/>
              </a:lnSpc>
            </a:pPr>
            <a:r>
              <a:rPr dirty="0" sz="2800" spc="-20"/>
              <a:t>Ecosystem</a:t>
            </a:r>
            <a:r>
              <a:rPr dirty="0" sz="2800" spc="-95"/>
              <a:t> </a:t>
            </a:r>
            <a:r>
              <a:rPr dirty="0" sz="2800" spc="-10"/>
              <a:t>Architects</a:t>
            </a:r>
            <a:endParaRPr sz="2800"/>
          </a:p>
          <a:p>
            <a:pPr marL="12700" marR="5080">
              <a:lnSpc>
                <a:spcPct val="72900"/>
              </a:lnSpc>
              <a:spcBef>
                <a:spcPts val="745"/>
              </a:spcBef>
            </a:pPr>
            <a:r>
              <a:rPr dirty="0" sz="2400" b="0">
                <a:latin typeface="Calibri"/>
                <a:cs typeface="Calibri"/>
              </a:rPr>
              <a:t>In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such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future,</a:t>
            </a:r>
            <a:r>
              <a:rPr dirty="0" sz="2400" spc="-3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early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WPL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sponsors</a:t>
            </a:r>
            <a:r>
              <a:rPr dirty="0" sz="2400" spc="-3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will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be</a:t>
            </a:r>
            <a:r>
              <a:rPr dirty="0" sz="2400" spc="-4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seen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as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architects </a:t>
            </a:r>
            <a:r>
              <a:rPr dirty="0" sz="2400" b="0">
                <a:latin typeface="Calibri"/>
                <a:cs typeface="Calibri"/>
              </a:rPr>
              <a:t>of</a:t>
            </a:r>
            <a:r>
              <a:rPr dirty="0" sz="2400" spc="-4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</a:t>
            </a:r>
            <a:r>
              <a:rPr dirty="0" sz="2400" spc="-3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new</a:t>
            </a:r>
            <a:r>
              <a:rPr dirty="0" sz="2400" spc="-3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sports-</a:t>
            </a:r>
            <a:r>
              <a:rPr dirty="0" sz="2400" spc="-20" b="0">
                <a:latin typeface="Calibri"/>
                <a:cs typeface="Calibri"/>
              </a:rPr>
              <a:t>tech-</a:t>
            </a:r>
            <a:r>
              <a:rPr dirty="0" sz="2400" b="0">
                <a:latin typeface="Calibri"/>
                <a:cs typeface="Calibri"/>
              </a:rPr>
              <a:t>media</a:t>
            </a:r>
            <a:r>
              <a:rPr dirty="0" sz="2400" spc="-40" b="0">
                <a:latin typeface="Calibri"/>
                <a:cs typeface="Calibri"/>
              </a:rPr>
              <a:t> </a:t>
            </a:r>
            <a:r>
              <a:rPr dirty="0" sz="2400" spc="-20" b="0">
                <a:latin typeface="Calibri"/>
                <a:cs typeface="Calibri"/>
              </a:rPr>
              <a:t>ecosystem</a:t>
            </a:r>
            <a:r>
              <a:rPr dirty="0" sz="2400" spc="-35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rather</a:t>
            </a:r>
            <a:r>
              <a:rPr dirty="0" sz="2400" spc="-4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than</a:t>
            </a:r>
            <a:r>
              <a:rPr dirty="0" sz="2400" spc="-35" b="0">
                <a:latin typeface="Calibri"/>
                <a:cs typeface="Calibri"/>
              </a:rPr>
              <a:t> </a:t>
            </a:r>
            <a:r>
              <a:rPr dirty="0" sz="2400" spc="-20" b="0">
                <a:latin typeface="Calibri"/>
                <a:cs typeface="Calibri"/>
              </a:rPr>
              <a:t>mere </a:t>
            </a:r>
            <a:r>
              <a:rPr dirty="0" sz="2400" spc="-10" b="0">
                <a:latin typeface="Calibri"/>
                <a:cs typeface="Calibri"/>
              </a:rPr>
              <a:t>advertisers.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Niranjan</a:t>
            </a:r>
            <a:r>
              <a:rPr dirty="0" spc="-75"/>
              <a:t> </a:t>
            </a:r>
            <a:r>
              <a:rPr dirty="0" spc="-10"/>
              <a:t>Gidwani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8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9680" y="0"/>
            <a:ext cx="5760720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2704" y="549351"/>
            <a:ext cx="842772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latin typeface="Calibri"/>
                <a:cs typeface="Calibri"/>
              </a:rPr>
              <a:t>Strategic</a:t>
            </a:r>
            <a:r>
              <a:rPr dirty="0" sz="4400" spc="-15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Playbook</a:t>
            </a:r>
            <a:r>
              <a:rPr dirty="0" sz="4400" spc="-13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for</a:t>
            </a:r>
            <a:r>
              <a:rPr dirty="0" sz="4400" spc="-13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Early</a:t>
            </a:r>
            <a:r>
              <a:rPr dirty="0" sz="4400" spc="-15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Entrants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93788" y="2176272"/>
            <a:ext cx="794385" cy="1461135"/>
          </a:xfrm>
          <a:custGeom>
            <a:avLst/>
            <a:gdLst/>
            <a:ahLst/>
            <a:cxnLst/>
            <a:rect l="l" t="t" r="r" b="b"/>
            <a:pathLst>
              <a:path w="794385" h="1461135">
                <a:moveTo>
                  <a:pt x="396900" y="0"/>
                </a:moveTo>
                <a:lnTo>
                  <a:pt x="350613" y="2669"/>
                </a:lnTo>
                <a:lnTo>
                  <a:pt x="305894" y="10481"/>
                </a:lnTo>
                <a:lnTo>
                  <a:pt x="263042" y="23135"/>
                </a:lnTo>
                <a:lnTo>
                  <a:pt x="222353" y="40336"/>
                </a:lnTo>
                <a:lnTo>
                  <a:pt x="184126" y="61785"/>
                </a:lnTo>
                <a:lnTo>
                  <a:pt x="148659" y="87184"/>
                </a:lnTo>
                <a:lnTo>
                  <a:pt x="116249" y="116236"/>
                </a:lnTo>
                <a:lnTo>
                  <a:pt x="87194" y="148644"/>
                </a:lnTo>
                <a:lnTo>
                  <a:pt x="61792" y="184108"/>
                </a:lnTo>
                <a:lnTo>
                  <a:pt x="40341" y="222333"/>
                </a:lnTo>
                <a:lnTo>
                  <a:pt x="23138" y="263019"/>
                </a:lnTo>
                <a:lnTo>
                  <a:pt x="10482" y="305870"/>
                </a:lnTo>
                <a:lnTo>
                  <a:pt x="2670" y="350588"/>
                </a:lnTo>
                <a:lnTo>
                  <a:pt x="0" y="396875"/>
                </a:lnTo>
                <a:lnTo>
                  <a:pt x="0" y="1064132"/>
                </a:lnTo>
                <a:lnTo>
                  <a:pt x="2670" y="1110419"/>
                </a:lnTo>
                <a:lnTo>
                  <a:pt x="10482" y="1155137"/>
                </a:lnTo>
                <a:lnTo>
                  <a:pt x="23138" y="1197988"/>
                </a:lnTo>
                <a:lnTo>
                  <a:pt x="40341" y="1238674"/>
                </a:lnTo>
                <a:lnTo>
                  <a:pt x="61792" y="1276899"/>
                </a:lnTo>
                <a:lnTo>
                  <a:pt x="87194" y="1312363"/>
                </a:lnTo>
                <a:lnTo>
                  <a:pt x="116249" y="1344771"/>
                </a:lnTo>
                <a:lnTo>
                  <a:pt x="148659" y="1373823"/>
                </a:lnTo>
                <a:lnTo>
                  <a:pt x="184126" y="1399222"/>
                </a:lnTo>
                <a:lnTo>
                  <a:pt x="222353" y="1420671"/>
                </a:lnTo>
                <a:lnTo>
                  <a:pt x="263042" y="1437872"/>
                </a:lnTo>
                <a:lnTo>
                  <a:pt x="305894" y="1450526"/>
                </a:lnTo>
                <a:lnTo>
                  <a:pt x="350613" y="1458338"/>
                </a:lnTo>
                <a:lnTo>
                  <a:pt x="396900" y="1461007"/>
                </a:lnTo>
                <a:lnTo>
                  <a:pt x="443176" y="1458338"/>
                </a:lnTo>
                <a:lnTo>
                  <a:pt x="487888" y="1450526"/>
                </a:lnTo>
                <a:lnTo>
                  <a:pt x="530737" y="1437872"/>
                </a:lnTo>
                <a:lnTo>
                  <a:pt x="571426" y="1420671"/>
                </a:lnTo>
                <a:lnTo>
                  <a:pt x="609656" y="1399222"/>
                </a:lnTo>
                <a:lnTo>
                  <a:pt x="645129" y="1373823"/>
                </a:lnTo>
                <a:lnTo>
                  <a:pt x="677546" y="1344771"/>
                </a:lnTo>
                <a:lnTo>
                  <a:pt x="706609" y="1312363"/>
                </a:lnTo>
                <a:lnTo>
                  <a:pt x="732019" y="1276899"/>
                </a:lnTo>
                <a:lnTo>
                  <a:pt x="753478" y="1238674"/>
                </a:lnTo>
                <a:lnTo>
                  <a:pt x="770688" y="1197988"/>
                </a:lnTo>
                <a:lnTo>
                  <a:pt x="783351" y="1155137"/>
                </a:lnTo>
                <a:lnTo>
                  <a:pt x="791167" y="1110419"/>
                </a:lnTo>
                <a:lnTo>
                  <a:pt x="793838" y="1064132"/>
                </a:lnTo>
                <a:lnTo>
                  <a:pt x="793838" y="396875"/>
                </a:lnTo>
                <a:lnTo>
                  <a:pt x="791167" y="350588"/>
                </a:lnTo>
                <a:lnTo>
                  <a:pt x="783351" y="305870"/>
                </a:lnTo>
                <a:lnTo>
                  <a:pt x="770688" y="263019"/>
                </a:lnTo>
                <a:lnTo>
                  <a:pt x="753478" y="222333"/>
                </a:lnTo>
                <a:lnTo>
                  <a:pt x="732019" y="184108"/>
                </a:lnTo>
                <a:lnTo>
                  <a:pt x="706609" y="148644"/>
                </a:lnTo>
                <a:lnTo>
                  <a:pt x="677546" y="116236"/>
                </a:lnTo>
                <a:lnTo>
                  <a:pt x="645129" y="87184"/>
                </a:lnTo>
                <a:lnTo>
                  <a:pt x="609656" y="61785"/>
                </a:lnTo>
                <a:lnTo>
                  <a:pt x="571426" y="40336"/>
                </a:lnTo>
                <a:lnTo>
                  <a:pt x="530737" y="23135"/>
                </a:lnTo>
                <a:lnTo>
                  <a:pt x="487888" y="10481"/>
                </a:lnTo>
                <a:lnTo>
                  <a:pt x="443176" y="2669"/>
                </a:lnTo>
                <a:lnTo>
                  <a:pt x="396900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029106" y="2635376"/>
            <a:ext cx="114935" cy="376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700" b="1">
                <a:solidFill>
                  <a:srgbClr val="E4DCE6"/>
                </a:solidFill>
                <a:latin typeface="Trebuchet MS"/>
                <a:cs typeface="Trebuchet MS"/>
              </a:rPr>
              <a:t>1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93788" y="3835653"/>
            <a:ext cx="794385" cy="1778635"/>
          </a:xfrm>
          <a:custGeom>
            <a:avLst/>
            <a:gdLst/>
            <a:ahLst/>
            <a:cxnLst/>
            <a:rect l="l" t="t" r="r" b="b"/>
            <a:pathLst>
              <a:path w="794385" h="1778635">
                <a:moveTo>
                  <a:pt x="396900" y="0"/>
                </a:moveTo>
                <a:lnTo>
                  <a:pt x="350613" y="2669"/>
                </a:lnTo>
                <a:lnTo>
                  <a:pt x="305894" y="10481"/>
                </a:lnTo>
                <a:lnTo>
                  <a:pt x="263042" y="23135"/>
                </a:lnTo>
                <a:lnTo>
                  <a:pt x="222353" y="40336"/>
                </a:lnTo>
                <a:lnTo>
                  <a:pt x="184126" y="61785"/>
                </a:lnTo>
                <a:lnTo>
                  <a:pt x="148659" y="87184"/>
                </a:lnTo>
                <a:lnTo>
                  <a:pt x="116249" y="116236"/>
                </a:lnTo>
                <a:lnTo>
                  <a:pt x="87194" y="148644"/>
                </a:lnTo>
                <a:lnTo>
                  <a:pt x="61792" y="184108"/>
                </a:lnTo>
                <a:lnTo>
                  <a:pt x="40341" y="222333"/>
                </a:lnTo>
                <a:lnTo>
                  <a:pt x="23138" y="263019"/>
                </a:lnTo>
                <a:lnTo>
                  <a:pt x="10482" y="305870"/>
                </a:lnTo>
                <a:lnTo>
                  <a:pt x="2670" y="350588"/>
                </a:lnTo>
                <a:lnTo>
                  <a:pt x="0" y="396875"/>
                </a:lnTo>
                <a:lnTo>
                  <a:pt x="0" y="1381633"/>
                </a:lnTo>
                <a:lnTo>
                  <a:pt x="2670" y="1427919"/>
                </a:lnTo>
                <a:lnTo>
                  <a:pt x="10482" y="1472637"/>
                </a:lnTo>
                <a:lnTo>
                  <a:pt x="23138" y="1515488"/>
                </a:lnTo>
                <a:lnTo>
                  <a:pt x="40341" y="1556174"/>
                </a:lnTo>
                <a:lnTo>
                  <a:pt x="61792" y="1594399"/>
                </a:lnTo>
                <a:lnTo>
                  <a:pt x="87194" y="1629863"/>
                </a:lnTo>
                <a:lnTo>
                  <a:pt x="116249" y="1662271"/>
                </a:lnTo>
                <a:lnTo>
                  <a:pt x="148659" y="1691323"/>
                </a:lnTo>
                <a:lnTo>
                  <a:pt x="184126" y="1716722"/>
                </a:lnTo>
                <a:lnTo>
                  <a:pt x="222353" y="1738171"/>
                </a:lnTo>
                <a:lnTo>
                  <a:pt x="263042" y="1755372"/>
                </a:lnTo>
                <a:lnTo>
                  <a:pt x="305894" y="1768026"/>
                </a:lnTo>
                <a:lnTo>
                  <a:pt x="350613" y="1775838"/>
                </a:lnTo>
                <a:lnTo>
                  <a:pt x="396900" y="1778508"/>
                </a:lnTo>
                <a:lnTo>
                  <a:pt x="443176" y="1775838"/>
                </a:lnTo>
                <a:lnTo>
                  <a:pt x="487888" y="1768026"/>
                </a:lnTo>
                <a:lnTo>
                  <a:pt x="530737" y="1755372"/>
                </a:lnTo>
                <a:lnTo>
                  <a:pt x="571426" y="1738171"/>
                </a:lnTo>
                <a:lnTo>
                  <a:pt x="609656" y="1716722"/>
                </a:lnTo>
                <a:lnTo>
                  <a:pt x="645129" y="1691323"/>
                </a:lnTo>
                <a:lnTo>
                  <a:pt x="677546" y="1662271"/>
                </a:lnTo>
                <a:lnTo>
                  <a:pt x="706609" y="1629863"/>
                </a:lnTo>
                <a:lnTo>
                  <a:pt x="732019" y="1594399"/>
                </a:lnTo>
                <a:lnTo>
                  <a:pt x="753478" y="1556174"/>
                </a:lnTo>
                <a:lnTo>
                  <a:pt x="770688" y="1515488"/>
                </a:lnTo>
                <a:lnTo>
                  <a:pt x="783351" y="1472637"/>
                </a:lnTo>
                <a:lnTo>
                  <a:pt x="791167" y="1427919"/>
                </a:lnTo>
                <a:lnTo>
                  <a:pt x="793838" y="1381633"/>
                </a:lnTo>
                <a:lnTo>
                  <a:pt x="793838" y="396875"/>
                </a:lnTo>
                <a:lnTo>
                  <a:pt x="791167" y="350588"/>
                </a:lnTo>
                <a:lnTo>
                  <a:pt x="783351" y="305870"/>
                </a:lnTo>
                <a:lnTo>
                  <a:pt x="770688" y="263019"/>
                </a:lnTo>
                <a:lnTo>
                  <a:pt x="753478" y="222333"/>
                </a:lnTo>
                <a:lnTo>
                  <a:pt x="732019" y="184108"/>
                </a:lnTo>
                <a:lnTo>
                  <a:pt x="706609" y="148644"/>
                </a:lnTo>
                <a:lnTo>
                  <a:pt x="677546" y="116236"/>
                </a:lnTo>
                <a:lnTo>
                  <a:pt x="645129" y="87184"/>
                </a:lnTo>
                <a:lnTo>
                  <a:pt x="609656" y="61785"/>
                </a:lnTo>
                <a:lnTo>
                  <a:pt x="571426" y="40336"/>
                </a:lnTo>
                <a:lnTo>
                  <a:pt x="530737" y="23135"/>
                </a:lnTo>
                <a:lnTo>
                  <a:pt x="487888" y="10481"/>
                </a:lnTo>
                <a:lnTo>
                  <a:pt x="443176" y="2669"/>
                </a:lnTo>
                <a:lnTo>
                  <a:pt x="396900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029106" y="4453889"/>
            <a:ext cx="193675" cy="376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50" b="1">
                <a:solidFill>
                  <a:srgbClr val="E4DCE6"/>
                </a:solidFill>
                <a:latin typeface="Trebuchet MS"/>
                <a:cs typeface="Trebuchet MS"/>
              </a:rPr>
              <a:t>2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73427" y="2113857"/>
            <a:ext cx="6576695" cy="3297554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Long-</a:t>
            </a:r>
            <a:r>
              <a:rPr dirty="0" sz="3200" spc="-55" b="1">
                <a:solidFill>
                  <a:srgbClr val="E4DCE6"/>
                </a:solidFill>
                <a:latin typeface="Calibri"/>
                <a:cs typeface="Calibri"/>
              </a:rPr>
              <a:t>Term</a:t>
            </a:r>
            <a:r>
              <a:rPr dirty="0" sz="3200" spc="-8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Commitment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7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Commit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least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3–5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seasons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signal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seriousness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capture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compounding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awareness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league scales.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Layered</a:t>
            </a:r>
            <a:r>
              <a:rPr dirty="0" sz="3200" spc="-16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Storytelling</a:t>
            </a:r>
            <a:endParaRPr sz="3200">
              <a:latin typeface="Calibri"/>
              <a:cs typeface="Calibri"/>
            </a:endParaRPr>
          </a:p>
          <a:p>
            <a:pPr marL="12700" marR="146050">
              <a:lnSpc>
                <a:spcPct val="86900"/>
              </a:lnSpc>
              <a:spcBef>
                <a:spcPts val="7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Build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layered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storytelling: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grassroots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activation,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academy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partnerships,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player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content,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fan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tools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that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go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beyond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on-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screen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logos.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93788" y="5812535"/>
            <a:ext cx="794385" cy="1778635"/>
          </a:xfrm>
          <a:custGeom>
            <a:avLst/>
            <a:gdLst/>
            <a:ahLst/>
            <a:cxnLst/>
            <a:rect l="l" t="t" r="r" b="b"/>
            <a:pathLst>
              <a:path w="794385" h="1778634">
                <a:moveTo>
                  <a:pt x="396900" y="0"/>
                </a:moveTo>
                <a:lnTo>
                  <a:pt x="350613" y="2669"/>
                </a:lnTo>
                <a:lnTo>
                  <a:pt x="305894" y="10481"/>
                </a:lnTo>
                <a:lnTo>
                  <a:pt x="263042" y="23135"/>
                </a:lnTo>
                <a:lnTo>
                  <a:pt x="222353" y="40336"/>
                </a:lnTo>
                <a:lnTo>
                  <a:pt x="184126" y="61785"/>
                </a:lnTo>
                <a:lnTo>
                  <a:pt x="148659" y="87184"/>
                </a:lnTo>
                <a:lnTo>
                  <a:pt x="116249" y="116236"/>
                </a:lnTo>
                <a:lnTo>
                  <a:pt x="87194" y="148644"/>
                </a:lnTo>
                <a:lnTo>
                  <a:pt x="61792" y="184108"/>
                </a:lnTo>
                <a:lnTo>
                  <a:pt x="40341" y="222333"/>
                </a:lnTo>
                <a:lnTo>
                  <a:pt x="23138" y="263019"/>
                </a:lnTo>
                <a:lnTo>
                  <a:pt x="10482" y="305870"/>
                </a:lnTo>
                <a:lnTo>
                  <a:pt x="2670" y="350588"/>
                </a:lnTo>
                <a:lnTo>
                  <a:pt x="0" y="396875"/>
                </a:lnTo>
                <a:lnTo>
                  <a:pt x="0" y="1381633"/>
                </a:lnTo>
                <a:lnTo>
                  <a:pt x="2670" y="1427919"/>
                </a:lnTo>
                <a:lnTo>
                  <a:pt x="10482" y="1472638"/>
                </a:lnTo>
                <a:lnTo>
                  <a:pt x="23138" y="1515491"/>
                </a:lnTo>
                <a:lnTo>
                  <a:pt x="40341" y="1556179"/>
                </a:lnTo>
                <a:lnTo>
                  <a:pt x="61792" y="1594406"/>
                </a:lnTo>
                <a:lnTo>
                  <a:pt x="87194" y="1629873"/>
                </a:lnTo>
                <a:lnTo>
                  <a:pt x="116249" y="1662283"/>
                </a:lnTo>
                <a:lnTo>
                  <a:pt x="148659" y="1691338"/>
                </a:lnTo>
                <a:lnTo>
                  <a:pt x="184126" y="1716740"/>
                </a:lnTo>
                <a:lnTo>
                  <a:pt x="222353" y="1738191"/>
                </a:lnTo>
                <a:lnTo>
                  <a:pt x="263042" y="1755394"/>
                </a:lnTo>
                <a:lnTo>
                  <a:pt x="305894" y="1768050"/>
                </a:lnTo>
                <a:lnTo>
                  <a:pt x="350613" y="1775863"/>
                </a:lnTo>
                <a:lnTo>
                  <a:pt x="396900" y="1778533"/>
                </a:lnTo>
                <a:lnTo>
                  <a:pt x="443176" y="1775863"/>
                </a:lnTo>
                <a:lnTo>
                  <a:pt x="487888" y="1768050"/>
                </a:lnTo>
                <a:lnTo>
                  <a:pt x="530737" y="1755394"/>
                </a:lnTo>
                <a:lnTo>
                  <a:pt x="571426" y="1738191"/>
                </a:lnTo>
                <a:lnTo>
                  <a:pt x="609656" y="1716740"/>
                </a:lnTo>
                <a:lnTo>
                  <a:pt x="645129" y="1691338"/>
                </a:lnTo>
                <a:lnTo>
                  <a:pt x="677546" y="1662283"/>
                </a:lnTo>
                <a:lnTo>
                  <a:pt x="706609" y="1629873"/>
                </a:lnTo>
                <a:lnTo>
                  <a:pt x="732019" y="1594406"/>
                </a:lnTo>
                <a:lnTo>
                  <a:pt x="753478" y="1556179"/>
                </a:lnTo>
                <a:lnTo>
                  <a:pt x="770688" y="1515491"/>
                </a:lnTo>
                <a:lnTo>
                  <a:pt x="783351" y="1472638"/>
                </a:lnTo>
                <a:lnTo>
                  <a:pt x="791167" y="1427919"/>
                </a:lnTo>
                <a:lnTo>
                  <a:pt x="793838" y="1381633"/>
                </a:lnTo>
                <a:lnTo>
                  <a:pt x="793838" y="396875"/>
                </a:lnTo>
                <a:lnTo>
                  <a:pt x="791167" y="350588"/>
                </a:lnTo>
                <a:lnTo>
                  <a:pt x="783351" y="305870"/>
                </a:lnTo>
                <a:lnTo>
                  <a:pt x="770688" y="263019"/>
                </a:lnTo>
                <a:lnTo>
                  <a:pt x="753478" y="222333"/>
                </a:lnTo>
                <a:lnTo>
                  <a:pt x="732019" y="184108"/>
                </a:lnTo>
                <a:lnTo>
                  <a:pt x="706609" y="148644"/>
                </a:lnTo>
                <a:lnTo>
                  <a:pt x="677546" y="116236"/>
                </a:lnTo>
                <a:lnTo>
                  <a:pt x="645129" y="87184"/>
                </a:lnTo>
                <a:lnTo>
                  <a:pt x="609656" y="61785"/>
                </a:lnTo>
                <a:lnTo>
                  <a:pt x="571426" y="40336"/>
                </a:lnTo>
                <a:lnTo>
                  <a:pt x="530737" y="23135"/>
                </a:lnTo>
                <a:lnTo>
                  <a:pt x="487888" y="10481"/>
                </a:lnTo>
                <a:lnTo>
                  <a:pt x="443176" y="2669"/>
                </a:lnTo>
                <a:lnTo>
                  <a:pt x="396900" y="0"/>
                </a:lnTo>
                <a:close/>
              </a:path>
            </a:pathLst>
          </a:custGeom>
          <a:solidFill>
            <a:srgbClr val="282C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029106" y="6431026"/>
            <a:ext cx="198120" cy="376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50" b="1">
                <a:solidFill>
                  <a:srgbClr val="E4DCE6"/>
                </a:solidFill>
                <a:latin typeface="Trebuchet MS"/>
                <a:cs typeface="Trebuchet MS"/>
              </a:rPr>
              <a:t>3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Niranjan</a:t>
            </a:r>
            <a:r>
              <a:rPr dirty="0" spc="-75"/>
              <a:t> </a:t>
            </a:r>
            <a:r>
              <a:rPr dirty="0" spc="-10"/>
              <a:t>Gidwani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73427" y="5751624"/>
            <a:ext cx="6298565" cy="163703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3200" b="1">
                <a:solidFill>
                  <a:srgbClr val="E4DCE6"/>
                </a:solidFill>
                <a:latin typeface="Calibri"/>
                <a:cs typeface="Calibri"/>
              </a:rPr>
              <a:t>Inclusive</a:t>
            </a:r>
            <a:r>
              <a:rPr dirty="0" sz="3200" spc="-9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E4DCE6"/>
                </a:solidFill>
                <a:latin typeface="Calibri"/>
                <a:cs typeface="Calibri"/>
              </a:rPr>
              <a:t>Innovation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790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Use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</a:t>
            </a:r>
            <a:r>
              <a:rPr dirty="0" sz="2400" spc="-6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testbed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inclusive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product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design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communication,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drawing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insights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from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women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fans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athletes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into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core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business.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399" cy="260489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793788" y="3154172"/>
            <a:ext cx="1597660" cy="373380"/>
          </a:xfrm>
          <a:custGeom>
            <a:avLst/>
            <a:gdLst/>
            <a:ahLst/>
            <a:cxnLst/>
            <a:rect l="l" t="t" r="r" b="b"/>
            <a:pathLst>
              <a:path w="1597660" h="373379">
                <a:moveTo>
                  <a:pt x="1530946" y="0"/>
                </a:moveTo>
                <a:lnTo>
                  <a:pt x="66687" y="0"/>
                </a:lnTo>
                <a:lnTo>
                  <a:pt x="40730" y="5238"/>
                </a:lnTo>
                <a:lnTo>
                  <a:pt x="19532" y="19526"/>
                </a:lnTo>
                <a:lnTo>
                  <a:pt x="5240" y="40719"/>
                </a:lnTo>
                <a:lnTo>
                  <a:pt x="0" y="66675"/>
                </a:lnTo>
                <a:lnTo>
                  <a:pt x="0" y="306450"/>
                </a:lnTo>
                <a:lnTo>
                  <a:pt x="5240" y="332406"/>
                </a:lnTo>
                <a:lnTo>
                  <a:pt x="19532" y="353599"/>
                </a:lnTo>
                <a:lnTo>
                  <a:pt x="40730" y="367887"/>
                </a:lnTo>
                <a:lnTo>
                  <a:pt x="66687" y="373125"/>
                </a:lnTo>
                <a:lnTo>
                  <a:pt x="1530946" y="373125"/>
                </a:lnTo>
                <a:lnTo>
                  <a:pt x="1556902" y="367887"/>
                </a:lnTo>
                <a:lnTo>
                  <a:pt x="1578095" y="353599"/>
                </a:lnTo>
                <a:lnTo>
                  <a:pt x="1592383" y="332406"/>
                </a:lnTo>
                <a:lnTo>
                  <a:pt x="1597621" y="306450"/>
                </a:lnTo>
                <a:lnTo>
                  <a:pt x="1597621" y="66675"/>
                </a:lnTo>
                <a:lnTo>
                  <a:pt x="1592383" y="40719"/>
                </a:lnTo>
                <a:lnTo>
                  <a:pt x="1578095" y="19526"/>
                </a:lnTo>
                <a:lnTo>
                  <a:pt x="1556902" y="5238"/>
                </a:lnTo>
                <a:lnTo>
                  <a:pt x="1530946" y="0"/>
                </a:lnTo>
                <a:close/>
              </a:path>
            </a:pathLst>
          </a:custGeom>
          <a:solidFill>
            <a:srgbClr val="3D08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00175" y="3137662"/>
            <a:ext cx="1688464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E4DCE6"/>
                </a:solidFill>
                <a:latin typeface="Calibri"/>
                <a:cs typeface="Calibri"/>
              </a:rPr>
              <a:t>KEY</a:t>
            </a:r>
            <a:r>
              <a:rPr dirty="0" sz="2000" spc="-2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000" spc="-55">
                <a:solidFill>
                  <a:srgbClr val="E4DCE6"/>
                </a:solidFill>
                <a:latin typeface="Calibri"/>
                <a:cs typeface="Calibri"/>
              </a:rPr>
              <a:t>TAKEAWAYS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1304" y="3451047"/>
            <a:ext cx="547179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latin typeface="Calibri"/>
                <a:cs typeface="Calibri"/>
              </a:rPr>
              <a:t>For</a:t>
            </a:r>
            <a:r>
              <a:rPr dirty="0" sz="4800" spc="-85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Boards</a:t>
            </a:r>
            <a:r>
              <a:rPr dirty="0" sz="4800" spc="-75">
                <a:latin typeface="Calibri"/>
                <a:cs typeface="Calibri"/>
              </a:rPr>
              <a:t> </a:t>
            </a:r>
            <a:r>
              <a:rPr dirty="0" sz="4800">
                <a:latin typeface="Calibri"/>
                <a:cs typeface="Calibri"/>
              </a:rPr>
              <a:t>and</a:t>
            </a:r>
            <a:r>
              <a:rPr dirty="0" sz="4800" spc="-80">
                <a:latin typeface="Calibri"/>
                <a:cs typeface="Calibri"/>
              </a:rPr>
              <a:t> </a:t>
            </a:r>
            <a:r>
              <a:rPr dirty="0" sz="4800" spc="-20">
                <a:latin typeface="Calibri"/>
                <a:cs typeface="Calibri"/>
              </a:rPr>
              <a:t>CMOs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93788" y="4524375"/>
            <a:ext cx="4215765" cy="3032125"/>
            <a:chOff x="793788" y="4524375"/>
            <a:chExt cx="4215765" cy="3032125"/>
          </a:xfrm>
        </p:grpSpPr>
        <p:sp>
          <p:nvSpPr>
            <p:cNvPr id="7" name="object 7" descr=""/>
            <p:cNvSpPr/>
            <p:nvPr/>
          </p:nvSpPr>
          <p:spPr>
            <a:xfrm>
              <a:off x="793788" y="4822063"/>
              <a:ext cx="4215765" cy="2734310"/>
            </a:xfrm>
            <a:custGeom>
              <a:avLst/>
              <a:gdLst/>
              <a:ahLst/>
              <a:cxnLst/>
              <a:rect l="l" t="t" r="r" b="b"/>
              <a:pathLst>
                <a:path w="4215765" h="2734309">
                  <a:moveTo>
                    <a:pt x="4105617" y="0"/>
                  </a:moveTo>
                  <a:lnTo>
                    <a:pt x="109728" y="0"/>
                  </a:lnTo>
                  <a:lnTo>
                    <a:pt x="67015" y="8626"/>
                  </a:lnTo>
                  <a:lnTo>
                    <a:pt x="32137" y="32146"/>
                  </a:lnTo>
                  <a:lnTo>
                    <a:pt x="8622" y="67026"/>
                  </a:lnTo>
                  <a:lnTo>
                    <a:pt x="0" y="109727"/>
                  </a:lnTo>
                  <a:lnTo>
                    <a:pt x="0" y="2624518"/>
                  </a:lnTo>
                  <a:lnTo>
                    <a:pt x="8622" y="2667223"/>
                  </a:lnTo>
                  <a:lnTo>
                    <a:pt x="32137" y="2702098"/>
                  </a:lnTo>
                  <a:lnTo>
                    <a:pt x="67015" y="2725611"/>
                  </a:lnTo>
                  <a:lnTo>
                    <a:pt x="109728" y="2734233"/>
                  </a:lnTo>
                  <a:lnTo>
                    <a:pt x="4105617" y="2734233"/>
                  </a:lnTo>
                  <a:lnTo>
                    <a:pt x="4148319" y="2725611"/>
                  </a:lnTo>
                  <a:lnTo>
                    <a:pt x="4183199" y="2702098"/>
                  </a:lnTo>
                  <a:lnTo>
                    <a:pt x="4206719" y="2667223"/>
                  </a:lnTo>
                  <a:lnTo>
                    <a:pt x="4215345" y="2624518"/>
                  </a:lnTo>
                  <a:lnTo>
                    <a:pt x="4215345" y="109727"/>
                  </a:lnTo>
                  <a:lnTo>
                    <a:pt x="4206719" y="67026"/>
                  </a:lnTo>
                  <a:lnTo>
                    <a:pt x="4183199" y="32146"/>
                  </a:lnTo>
                  <a:lnTo>
                    <a:pt x="4148319" y="8626"/>
                  </a:lnTo>
                  <a:lnTo>
                    <a:pt x="4105617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93788" y="4524374"/>
              <a:ext cx="4215765" cy="595630"/>
            </a:xfrm>
            <a:custGeom>
              <a:avLst/>
              <a:gdLst/>
              <a:ahLst/>
              <a:cxnLst/>
              <a:rect l="l" t="t" r="r" b="b"/>
              <a:pathLst>
                <a:path w="4215765" h="595629">
                  <a:moveTo>
                    <a:pt x="4215346" y="320548"/>
                  </a:moveTo>
                  <a:lnTo>
                    <a:pt x="4211726" y="302742"/>
                  </a:lnTo>
                  <a:lnTo>
                    <a:pt x="4201909" y="288213"/>
                  </a:lnTo>
                  <a:lnTo>
                    <a:pt x="4187367" y="278422"/>
                  </a:lnTo>
                  <a:lnTo>
                    <a:pt x="4169626" y="274828"/>
                  </a:lnTo>
                  <a:lnTo>
                    <a:pt x="2403487" y="274828"/>
                  </a:lnTo>
                  <a:lnTo>
                    <a:pt x="2401443" y="249389"/>
                  </a:lnTo>
                  <a:lnTo>
                    <a:pt x="2390152" y="203581"/>
                  </a:lnTo>
                  <a:lnTo>
                    <a:pt x="2372093" y="160870"/>
                  </a:lnTo>
                  <a:lnTo>
                    <a:pt x="2347874" y="121856"/>
                  </a:lnTo>
                  <a:lnTo>
                    <a:pt x="2318118" y="87172"/>
                  </a:lnTo>
                  <a:lnTo>
                    <a:pt x="2283422" y="57429"/>
                  </a:lnTo>
                  <a:lnTo>
                    <a:pt x="2244420" y="33223"/>
                  </a:lnTo>
                  <a:lnTo>
                    <a:pt x="2201710" y="15176"/>
                  </a:lnTo>
                  <a:lnTo>
                    <a:pt x="2155914" y="3898"/>
                  </a:lnTo>
                  <a:lnTo>
                    <a:pt x="2107654" y="0"/>
                  </a:lnTo>
                  <a:lnTo>
                    <a:pt x="2059381" y="3898"/>
                  </a:lnTo>
                  <a:lnTo>
                    <a:pt x="2013585" y="15176"/>
                  </a:lnTo>
                  <a:lnTo>
                    <a:pt x="1970874" y="33223"/>
                  </a:lnTo>
                  <a:lnTo>
                    <a:pt x="1931873" y="57429"/>
                  </a:lnTo>
                  <a:lnTo>
                    <a:pt x="1897176" y="87172"/>
                  </a:lnTo>
                  <a:lnTo>
                    <a:pt x="1867420" y="121856"/>
                  </a:lnTo>
                  <a:lnTo>
                    <a:pt x="1843201" y="160870"/>
                  </a:lnTo>
                  <a:lnTo>
                    <a:pt x="1825142" y="203581"/>
                  </a:lnTo>
                  <a:lnTo>
                    <a:pt x="1813852" y="249389"/>
                  </a:lnTo>
                  <a:lnTo>
                    <a:pt x="1811794" y="274828"/>
                  </a:lnTo>
                  <a:lnTo>
                    <a:pt x="45720" y="274828"/>
                  </a:lnTo>
                  <a:lnTo>
                    <a:pt x="27914" y="278422"/>
                  </a:lnTo>
                  <a:lnTo>
                    <a:pt x="13385" y="288213"/>
                  </a:lnTo>
                  <a:lnTo>
                    <a:pt x="3581" y="302742"/>
                  </a:lnTo>
                  <a:lnTo>
                    <a:pt x="0" y="320548"/>
                  </a:lnTo>
                  <a:lnTo>
                    <a:pt x="3581" y="338366"/>
                  </a:lnTo>
                  <a:lnTo>
                    <a:pt x="13385" y="352894"/>
                  </a:lnTo>
                  <a:lnTo>
                    <a:pt x="27914" y="362686"/>
                  </a:lnTo>
                  <a:lnTo>
                    <a:pt x="45720" y="366268"/>
                  </a:lnTo>
                  <a:lnTo>
                    <a:pt x="1818855" y="366268"/>
                  </a:lnTo>
                  <a:lnTo>
                    <a:pt x="1825142" y="391744"/>
                  </a:lnTo>
                  <a:lnTo>
                    <a:pt x="1843201" y="434441"/>
                  </a:lnTo>
                  <a:lnTo>
                    <a:pt x="1867420" y="473430"/>
                  </a:lnTo>
                  <a:lnTo>
                    <a:pt x="1897176" y="508101"/>
                  </a:lnTo>
                  <a:lnTo>
                    <a:pt x="1931873" y="537845"/>
                  </a:lnTo>
                  <a:lnTo>
                    <a:pt x="1970874" y="562038"/>
                  </a:lnTo>
                  <a:lnTo>
                    <a:pt x="2013585" y="580085"/>
                  </a:lnTo>
                  <a:lnTo>
                    <a:pt x="2059381" y="591362"/>
                  </a:lnTo>
                  <a:lnTo>
                    <a:pt x="2107654" y="595249"/>
                  </a:lnTo>
                  <a:lnTo>
                    <a:pt x="2155914" y="591362"/>
                  </a:lnTo>
                  <a:lnTo>
                    <a:pt x="2201710" y="580085"/>
                  </a:lnTo>
                  <a:lnTo>
                    <a:pt x="2244420" y="562038"/>
                  </a:lnTo>
                  <a:lnTo>
                    <a:pt x="2283422" y="537845"/>
                  </a:lnTo>
                  <a:lnTo>
                    <a:pt x="2318118" y="508101"/>
                  </a:lnTo>
                  <a:lnTo>
                    <a:pt x="2347874" y="473430"/>
                  </a:lnTo>
                  <a:lnTo>
                    <a:pt x="2372093" y="434441"/>
                  </a:lnTo>
                  <a:lnTo>
                    <a:pt x="2390152" y="391744"/>
                  </a:lnTo>
                  <a:lnTo>
                    <a:pt x="2396426" y="366268"/>
                  </a:lnTo>
                  <a:lnTo>
                    <a:pt x="4169626" y="366268"/>
                  </a:lnTo>
                  <a:lnTo>
                    <a:pt x="4187367" y="362686"/>
                  </a:lnTo>
                  <a:lnTo>
                    <a:pt x="4201909" y="352894"/>
                  </a:lnTo>
                  <a:lnTo>
                    <a:pt x="4211726" y="338366"/>
                  </a:lnTo>
                  <a:lnTo>
                    <a:pt x="4215346" y="320548"/>
                  </a:lnTo>
                  <a:close/>
                </a:path>
              </a:pathLst>
            </a:custGeom>
            <a:solidFill>
              <a:srgbClr val="EDAD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769870" y="4713223"/>
            <a:ext cx="97790" cy="3073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50" spc="-585" b="1">
                <a:latin typeface="Trebuchet MS"/>
                <a:cs typeface="Trebuchet MS"/>
              </a:rPr>
              <a:t>1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02283" y="5106317"/>
            <a:ext cx="3682365" cy="25425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spc="-10" b="1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2800" spc="-14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E4DCE6"/>
                </a:solidFill>
                <a:latin typeface="Calibri"/>
                <a:cs typeface="Calibri"/>
              </a:rPr>
              <a:t>Lever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86800"/>
              </a:lnSpc>
              <a:spcBef>
                <a:spcPts val="869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just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sports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property.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It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is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3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strategic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lever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gender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equity,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youth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engagement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digital experimentation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at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national scale.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5207380" y="4524375"/>
            <a:ext cx="4215765" cy="3032125"/>
            <a:chOff x="5207380" y="4524375"/>
            <a:chExt cx="4215765" cy="3032125"/>
          </a:xfrm>
        </p:grpSpPr>
        <p:sp>
          <p:nvSpPr>
            <p:cNvPr id="12" name="object 12" descr=""/>
            <p:cNvSpPr/>
            <p:nvPr/>
          </p:nvSpPr>
          <p:spPr>
            <a:xfrm>
              <a:off x="5207380" y="4822063"/>
              <a:ext cx="4215765" cy="2734310"/>
            </a:xfrm>
            <a:custGeom>
              <a:avLst/>
              <a:gdLst/>
              <a:ahLst/>
              <a:cxnLst/>
              <a:rect l="l" t="t" r="r" b="b"/>
              <a:pathLst>
                <a:path w="4215765" h="2734309">
                  <a:moveTo>
                    <a:pt x="4105783" y="0"/>
                  </a:moveTo>
                  <a:lnTo>
                    <a:pt x="109728" y="0"/>
                  </a:lnTo>
                  <a:lnTo>
                    <a:pt x="67026" y="8626"/>
                  </a:lnTo>
                  <a:lnTo>
                    <a:pt x="32146" y="32146"/>
                  </a:lnTo>
                  <a:lnTo>
                    <a:pt x="8626" y="67026"/>
                  </a:lnTo>
                  <a:lnTo>
                    <a:pt x="0" y="109727"/>
                  </a:lnTo>
                  <a:lnTo>
                    <a:pt x="0" y="2624582"/>
                  </a:lnTo>
                  <a:lnTo>
                    <a:pt x="8626" y="2667294"/>
                  </a:lnTo>
                  <a:lnTo>
                    <a:pt x="32146" y="2702172"/>
                  </a:lnTo>
                  <a:lnTo>
                    <a:pt x="67026" y="2725687"/>
                  </a:lnTo>
                  <a:lnTo>
                    <a:pt x="109728" y="2734310"/>
                  </a:lnTo>
                  <a:lnTo>
                    <a:pt x="4105783" y="2734310"/>
                  </a:lnTo>
                  <a:lnTo>
                    <a:pt x="4148484" y="2725687"/>
                  </a:lnTo>
                  <a:lnTo>
                    <a:pt x="4183364" y="2702172"/>
                  </a:lnTo>
                  <a:lnTo>
                    <a:pt x="4206884" y="2667294"/>
                  </a:lnTo>
                  <a:lnTo>
                    <a:pt x="4215511" y="2624582"/>
                  </a:lnTo>
                  <a:lnTo>
                    <a:pt x="4215511" y="109727"/>
                  </a:lnTo>
                  <a:lnTo>
                    <a:pt x="4206884" y="67026"/>
                  </a:lnTo>
                  <a:lnTo>
                    <a:pt x="4183364" y="32146"/>
                  </a:lnTo>
                  <a:lnTo>
                    <a:pt x="4148484" y="8626"/>
                  </a:lnTo>
                  <a:lnTo>
                    <a:pt x="4105783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207381" y="4524374"/>
              <a:ext cx="4215765" cy="595630"/>
            </a:xfrm>
            <a:custGeom>
              <a:avLst/>
              <a:gdLst/>
              <a:ahLst/>
              <a:cxnLst/>
              <a:rect l="l" t="t" r="r" b="b"/>
              <a:pathLst>
                <a:path w="4215765" h="595629">
                  <a:moveTo>
                    <a:pt x="4215511" y="320548"/>
                  </a:moveTo>
                  <a:lnTo>
                    <a:pt x="4211891" y="302742"/>
                  </a:lnTo>
                  <a:lnTo>
                    <a:pt x="4202074" y="288213"/>
                  </a:lnTo>
                  <a:lnTo>
                    <a:pt x="4187533" y="278422"/>
                  </a:lnTo>
                  <a:lnTo>
                    <a:pt x="4169791" y="274828"/>
                  </a:lnTo>
                  <a:lnTo>
                    <a:pt x="2403525" y="274828"/>
                  </a:lnTo>
                  <a:lnTo>
                    <a:pt x="2401481" y="249389"/>
                  </a:lnTo>
                  <a:lnTo>
                    <a:pt x="2390190" y="203581"/>
                  </a:lnTo>
                  <a:lnTo>
                    <a:pt x="2372131" y="160870"/>
                  </a:lnTo>
                  <a:lnTo>
                    <a:pt x="2347912" y="121856"/>
                  </a:lnTo>
                  <a:lnTo>
                    <a:pt x="2318156" y="87172"/>
                  </a:lnTo>
                  <a:lnTo>
                    <a:pt x="2283460" y="57429"/>
                  </a:lnTo>
                  <a:lnTo>
                    <a:pt x="2244458" y="33223"/>
                  </a:lnTo>
                  <a:lnTo>
                    <a:pt x="2201748" y="15176"/>
                  </a:lnTo>
                  <a:lnTo>
                    <a:pt x="2155952" y="3898"/>
                  </a:lnTo>
                  <a:lnTo>
                    <a:pt x="2107692" y="0"/>
                  </a:lnTo>
                  <a:lnTo>
                    <a:pt x="2059419" y="3898"/>
                  </a:lnTo>
                  <a:lnTo>
                    <a:pt x="2013623" y="15176"/>
                  </a:lnTo>
                  <a:lnTo>
                    <a:pt x="1970913" y="33223"/>
                  </a:lnTo>
                  <a:lnTo>
                    <a:pt x="1931911" y="57429"/>
                  </a:lnTo>
                  <a:lnTo>
                    <a:pt x="1897214" y="87172"/>
                  </a:lnTo>
                  <a:lnTo>
                    <a:pt x="1867458" y="121856"/>
                  </a:lnTo>
                  <a:lnTo>
                    <a:pt x="1843239" y="160870"/>
                  </a:lnTo>
                  <a:lnTo>
                    <a:pt x="1825180" y="203581"/>
                  </a:lnTo>
                  <a:lnTo>
                    <a:pt x="1813890" y="249389"/>
                  </a:lnTo>
                  <a:lnTo>
                    <a:pt x="1811832" y="274828"/>
                  </a:lnTo>
                  <a:lnTo>
                    <a:pt x="45720" y="274828"/>
                  </a:lnTo>
                  <a:lnTo>
                    <a:pt x="27965" y="278422"/>
                  </a:lnTo>
                  <a:lnTo>
                    <a:pt x="13423" y="288213"/>
                  </a:lnTo>
                  <a:lnTo>
                    <a:pt x="3606" y="302742"/>
                  </a:lnTo>
                  <a:lnTo>
                    <a:pt x="0" y="320548"/>
                  </a:lnTo>
                  <a:lnTo>
                    <a:pt x="3606" y="338366"/>
                  </a:lnTo>
                  <a:lnTo>
                    <a:pt x="13423" y="352894"/>
                  </a:lnTo>
                  <a:lnTo>
                    <a:pt x="27965" y="362686"/>
                  </a:lnTo>
                  <a:lnTo>
                    <a:pt x="45720" y="366268"/>
                  </a:lnTo>
                  <a:lnTo>
                    <a:pt x="1818894" y="366268"/>
                  </a:lnTo>
                  <a:lnTo>
                    <a:pt x="1825180" y="391744"/>
                  </a:lnTo>
                  <a:lnTo>
                    <a:pt x="1843239" y="434441"/>
                  </a:lnTo>
                  <a:lnTo>
                    <a:pt x="1867458" y="473430"/>
                  </a:lnTo>
                  <a:lnTo>
                    <a:pt x="1897214" y="508101"/>
                  </a:lnTo>
                  <a:lnTo>
                    <a:pt x="1931911" y="537845"/>
                  </a:lnTo>
                  <a:lnTo>
                    <a:pt x="1970913" y="562038"/>
                  </a:lnTo>
                  <a:lnTo>
                    <a:pt x="2013623" y="580085"/>
                  </a:lnTo>
                  <a:lnTo>
                    <a:pt x="2059419" y="591362"/>
                  </a:lnTo>
                  <a:lnTo>
                    <a:pt x="2107692" y="595249"/>
                  </a:lnTo>
                  <a:lnTo>
                    <a:pt x="2155952" y="591362"/>
                  </a:lnTo>
                  <a:lnTo>
                    <a:pt x="2201748" y="580085"/>
                  </a:lnTo>
                  <a:lnTo>
                    <a:pt x="2244458" y="562038"/>
                  </a:lnTo>
                  <a:lnTo>
                    <a:pt x="2283460" y="537845"/>
                  </a:lnTo>
                  <a:lnTo>
                    <a:pt x="2318156" y="508101"/>
                  </a:lnTo>
                  <a:lnTo>
                    <a:pt x="2347912" y="473430"/>
                  </a:lnTo>
                  <a:lnTo>
                    <a:pt x="2372131" y="434441"/>
                  </a:lnTo>
                  <a:lnTo>
                    <a:pt x="2390190" y="391744"/>
                  </a:lnTo>
                  <a:lnTo>
                    <a:pt x="2396464" y="366268"/>
                  </a:lnTo>
                  <a:lnTo>
                    <a:pt x="4169791" y="366268"/>
                  </a:lnTo>
                  <a:lnTo>
                    <a:pt x="4187533" y="362686"/>
                  </a:lnTo>
                  <a:lnTo>
                    <a:pt x="4202074" y="352894"/>
                  </a:lnTo>
                  <a:lnTo>
                    <a:pt x="4211891" y="338366"/>
                  </a:lnTo>
                  <a:lnTo>
                    <a:pt x="4215511" y="320548"/>
                  </a:lnTo>
                  <a:close/>
                </a:path>
              </a:pathLst>
            </a:custGeom>
            <a:solidFill>
              <a:srgbClr val="EDAD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7183881" y="4713223"/>
            <a:ext cx="160020" cy="3073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50" spc="-50" b="1">
                <a:latin typeface="Trebuchet MS"/>
                <a:cs typeface="Trebuchet MS"/>
              </a:rPr>
              <a:t>2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416422" y="5106317"/>
            <a:ext cx="3796665" cy="22250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b="1">
                <a:solidFill>
                  <a:srgbClr val="E4DCE6"/>
                </a:solidFill>
                <a:latin typeface="Calibri"/>
                <a:cs typeface="Calibri"/>
              </a:rPr>
              <a:t>Shape</a:t>
            </a:r>
            <a:r>
              <a:rPr dirty="0" sz="2800" spc="-5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800" spc="-6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E4DCE6"/>
                </a:solidFill>
                <a:latin typeface="Calibri"/>
                <a:cs typeface="Calibri"/>
              </a:rPr>
              <a:t>Culture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869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Early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association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enables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to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shape</a:t>
            </a:r>
            <a:r>
              <a:rPr dirty="0" sz="2400" spc="-7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league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culture,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fan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expectations</a:t>
            </a:r>
            <a:r>
              <a:rPr dirty="0" sz="2400" spc="-7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E4DCE6"/>
                </a:solidFill>
                <a:latin typeface="Calibri"/>
                <a:cs typeface="Calibri"/>
              </a:rPr>
              <a:t>and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technology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integration</a:t>
            </a:r>
            <a:r>
              <a:rPr dirty="0" sz="2400" spc="-9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ways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late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entrants</a:t>
            </a:r>
            <a:r>
              <a:rPr dirty="0" sz="2400" spc="-8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cannot.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9621266" y="4524375"/>
            <a:ext cx="4215765" cy="3032125"/>
            <a:chOff x="9621266" y="4524375"/>
            <a:chExt cx="4215765" cy="3032125"/>
          </a:xfrm>
        </p:grpSpPr>
        <p:sp>
          <p:nvSpPr>
            <p:cNvPr id="17" name="object 17" descr=""/>
            <p:cNvSpPr/>
            <p:nvPr/>
          </p:nvSpPr>
          <p:spPr>
            <a:xfrm>
              <a:off x="9621266" y="4822063"/>
              <a:ext cx="4215765" cy="2734310"/>
            </a:xfrm>
            <a:custGeom>
              <a:avLst/>
              <a:gdLst/>
              <a:ahLst/>
              <a:cxnLst/>
              <a:rect l="l" t="t" r="r" b="b"/>
              <a:pathLst>
                <a:path w="4215765" h="2734309">
                  <a:moveTo>
                    <a:pt x="4105528" y="0"/>
                  </a:moveTo>
                  <a:lnTo>
                    <a:pt x="109600" y="0"/>
                  </a:lnTo>
                  <a:lnTo>
                    <a:pt x="66919" y="8626"/>
                  </a:lnTo>
                  <a:lnTo>
                    <a:pt x="32083" y="32146"/>
                  </a:lnTo>
                  <a:lnTo>
                    <a:pt x="8606" y="67026"/>
                  </a:lnTo>
                  <a:lnTo>
                    <a:pt x="0" y="109727"/>
                  </a:lnTo>
                  <a:lnTo>
                    <a:pt x="0" y="2624518"/>
                  </a:lnTo>
                  <a:lnTo>
                    <a:pt x="8606" y="2667223"/>
                  </a:lnTo>
                  <a:lnTo>
                    <a:pt x="32083" y="2702098"/>
                  </a:lnTo>
                  <a:lnTo>
                    <a:pt x="66919" y="2725611"/>
                  </a:lnTo>
                  <a:lnTo>
                    <a:pt x="109600" y="2734233"/>
                  </a:lnTo>
                  <a:lnTo>
                    <a:pt x="4105528" y="2734233"/>
                  </a:lnTo>
                  <a:lnTo>
                    <a:pt x="4148230" y="2725611"/>
                  </a:lnTo>
                  <a:lnTo>
                    <a:pt x="4183110" y="2702098"/>
                  </a:lnTo>
                  <a:lnTo>
                    <a:pt x="4206630" y="2667223"/>
                  </a:lnTo>
                  <a:lnTo>
                    <a:pt x="4215257" y="2624518"/>
                  </a:lnTo>
                  <a:lnTo>
                    <a:pt x="4215257" y="109727"/>
                  </a:lnTo>
                  <a:lnTo>
                    <a:pt x="4206630" y="67026"/>
                  </a:lnTo>
                  <a:lnTo>
                    <a:pt x="4183110" y="32146"/>
                  </a:lnTo>
                  <a:lnTo>
                    <a:pt x="4148230" y="8626"/>
                  </a:lnTo>
                  <a:lnTo>
                    <a:pt x="4105528" y="0"/>
                  </a:lnTo>
                  <a:close/>
                </a:path>
              </a:pathLst>
            </a:custGeom>
            <a:solidFill>
              <a:srgbClr val="090D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621266" y="4524374"/>
              <a:ext cx="4215765" cy="595630"/>
            </a:xfrm>
            <a:custGeom>
              <a:avLst/>
              <a:gdLst/>
              <a:ahLst/>
              <a:cxnLst/>
              <a:rect l="l" t="t" r="r" b="b"/>
              <a:pathLst>
                <a:path w="4215765" h="595629">
                  <a:moveTo>
                    <a:pt x="4215257" y="320548"/>
                  </a:moveTo>
                  <a:lnTo>
                    <a:pt x="4211663" y="302742"/>
                  </a:lnTo>
                  <a:lnTo>
                    <a:pt x="4201871" y="288213"/>
                  </a:lnTo>
                  <a:lnTo>
                    <a:pt x="4187342" y="278422"/>
                  </a:lnTo>
                  <a:lnTo>
                    <a:pt x="4169537" y="274828"/>
                  </a:lnTo>
                  <a:lnTo>
                    <a:pt x="2403398" y="274828"/>
                  </a:lnTo>
                  <a:lnTo>
                    <a:pt x="2401354" y="249389"/>
                  </a:lnTo>
                  <a:lnTo>
                    <a:pt x="2390076" y="203581"/>
                  </a:lnTo>
                  <a:lnTo>
                    <a:pt x="2372029" y="160870"/>
                  </a:lnTo>
                  <a:lnTo>
                    <a:pt x="2347823" y="121856"/>
                  </a:lnTo>
                  <a:lnTo>
                    <a:pt x="2318080" y="87172"/>
                  </a:lnTo>
                  <a:lnTo>
                    <a:pt x="2283396" y="57429"/>
                  </a:lnTo>
                  <a:lnTo>
                    <a:pt x="2244382" y="33223"/>
                  </a:lnTo>
                  <a:lnTo>
                    <a:pt x="2201672" y="15176"/>
                  </a:lnTo>
                  <a:lnTo>
                    <a:pt x="2155863" y="3898"/>
                  </a:lnTo>
                  <a:lnTo>
                    <a:pt x="2107565" y="0"/>
                  </a:lnTo>
                  <a:lnTo>
                    <a:pt x="2059292" y="3898"/>
                  </a:lnTo>
                  <a:lnTo>
                    <a:pt x="2013496" y="15176"/>
                  </a:lnTo>
                  <a:lnTo>
                    <a:pt x="1970786" y="33223"/>
                  </a:lnTo>
                  <a:lnTo>
                    <a:pt x="1931784" y="57429"/>
                  </a:lnTo>
                  <a:lnTo>
                    <a:pt x="1897087" y="87172"/>
                  </a:lnTo>
                  <a:lnTo>
                    <a:pt x="1867331" y="121856"/>
                  </a:lnTo>
                  <a:lnTo>
                    <a:pt x="1843112" y="160870"/>
                  </a:lnTo>
                  <a:lnTo>
                    <a:pt x="1825053" y="203581"/>
                  </a:lnTo>
                  <a:lnTo>
                    <a:pt x="1813763" y="249389"/>
                  </a:lnTo>
                  <a:lnTo>
                    <a:pt x="1811705" y="274828"/>
                  </a:lnTo>
                  <a:lnTo>
                    <a:pt x="45720" y="274828"/>
                  </a:lnTo>
                  <a:lnTo>
                    <a:pt x="27901" y="278422"/>
                  </a:lnTo>
                  <a:lnTo>
                    <a:pt x="13373" y="288213"/>
                  </a:lnTo>
                  <a:lnTo>
                    <a:pt x="3581" y="302742"/>
                  </a:lnTo>
                  <a:lnTo>
                    <a:pt x="0" y="320548"/>
                  </a:lnTo>
                  <a:lnTo>
                    <a:pt x="3581" y="338366"/>
                  </a:lnTo>
                  <a:lnTo>
                    <a:pt x="13373" y="352894"/>
                  </a:lnTo>
                  <a:lnTo>
                    <a:pt x="27901" y="362686"/>
                  </a:lnTo>
                  <a:lnTo>
                    <a:pt x="45720" y="366268"/>
                  </a:lnTo>
                  <a:lnTo>
                    <a:pt x="1818767" y="366268"/>
                  </a:lnTo>
                  <a:lnTo>
                    <a:pt x="1825053" y="391744"/>
                  </a:lnTo>
                  <a:lnTo>
                    <a:pt x="1843112" y="434441"/>
                  </a:lnTo>
                  <a:lnTo>
                    <a:pt x="1867331" y="473430"/>
                  </a:lnTo>
                  <a:lnTo>
                    <a:pt x="1897087" y="508101"/>
                  </a:lnTo>
                  <a:lnTo>
                    <a:pt x="1931784" y="537845"/>
                  </a:lnTo>
                  <a:lnTo>
                    <a:pt x="1970786" y="562038"/>
                  </a:lnTo>
                  <a:lnTo>
                    <a:pt x="2013496" y="580085"/>
                  </a:lnTo>
                  <a:lnTo>
                    <a:pt x="2059292" y="591362"/>
                  </a:lnTo>
                  <a:lnTo>
                    <a:pt x="2107565" y="595249"/>
                  </a:lnTo>
                  <a:lnTo>
                    <a:pt x="2155863" y="591362"/>
                  </a:lnTo>
                  <a:lnTo>
                    <a:pt x="2201672" y="580085"/>
                  </a:lnTo>
                  <a:lnTo>
                    <a:pt x="2244382" y="562038"/>
                  </a:lnTo>
                  <a:lnTo>
                    <a:pt x="2283396" y="537845"/>
                  </a:lnTo>
                  <a:lnTo>
                    <a:pt x="2318080" y="508101"/>
                  </a:lnTo>
                  <a:lnTo>
                    <a:pt x="2347823" y="473430"/>
                  </a:lnTo>
                  <a:lnTo>
                    <a:pt x="2372029" y="434441"/>
                  </a:lnTo>
                  <a:lnTo>
                    <a:pt x="2390076" y="391744"/>
                  </a:lnTo>
                  <a:lnTo>
                    <a:pt x="2396350" y="366268"/>
                  </a:lnTo>
                  <a:lnTo>
                    <a:pt x="4169537" y="366268"/>
                  </a:lnTo>
                  <a:lnTo>
                    <a:pt x="4187342" y="362686"/>
                  </a:lnTo>
                  <a:lnTo>
                    <a:pt x="4201871" y="352894"/>
                  </a:lnTo>
                  <a:lnTo>
                    <a:pt x="4211663" y="338366"/>
                  </a:lnTo>
                  <a:lnTo>
                    <a:pt x="4215257" y="320548"/>
                  </a:lnTo>
                  <a:close/>
                </a:path>
              </a:pathLst>
            </a:custGeom>
            <a:solidFill>
              <a:srgbClr val="EDAD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1598020" y="4713223"/>
            <a:ext cx="164465" cy="3073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50" spc="-50" b="1">
                <a:latin typeface="Trebuchet MS"/>
                <a:cs typeface="Trebuchet MS"/>
              </a:rPr>
              <a:t>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Niranjan</a:t>
            </a:r>
            <a:r>
              <a:rPr dirty="0" spc="-75"/>
              <a:t> </a:t>
            </a:r>
            <a:r>
              <a:rPr dirty="0" spc="-10"/>
              <a:t>Gidwani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830561" y="5106317"/>
            <a:ext cx="3793490" cy="22250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b="1">
                <a:solidFill>
                  <a:srgbClr val="E4DCE6"/>
                </a:solidFill>
                <a:latin typeface="Calibri"/>
                <a:cs typeface="Calibri"/>
              </a:rPr>
              <a:t>Window</a:t>
            </a:r>
            <a:r>
              <a:rPr dirty="0" sz="2800" spc="-20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800" spc="-25" b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E4DCE6"/>
                </a:solidFill>
                <a:latin typeface="Calibri"/>
                <a:cs typeface="Calibri"/>
              </a:rPr>
              <a:t>Opportun</a:t>
            </a:r>
            <a:r>
              <a:rPr dirty="0" sz="1950" spc="-10" b="1">
                <a:solidFill>
                  <a:srgbClr val="E4DCE6"/>
                </a:solidFill>
                <a:latin typeface="Calibri"/>
                <a:cs typeface="Calibri"/>
              </a:rPr>
              <a:t>ity</a:t>
            </a: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86900"/>
              </a:lnSpc>
              <a:spcBef>
                <a:spcPts val="869"/>
              </a:spcBef>
            </a:pP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For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India-focused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global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alike,</a:t>
            </a:r>
            <a:r>
              <a:rPr dirty="0" sz="2400" spc="-8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missing</a:t>
            </a:r>
            <a:r>
              <a:rPr dirty="0" sz="2400" spc="-9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this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window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may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mean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forfeiting</a:t>
            </a:r>
            <a:r>
              <a:rPr dirty="0" sz="2400" spc="-3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a </a:t>
            </a:r>
            <a:r>
              <a:rPr dirty="0" sz="2400" spc="-10">
                <a:solidFill>
                  <a:srgbClr val="E4DCE6"/>
                </a:solidFill>
                <a:latin typeface="Calibri"/>
                <a:cs typeface="Calibri"/>
              </a:rPr>
              <a:t>generation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4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trust</a:t>
            </a:r>
            <a:r>
              <a:rPr dirty="0" sz="2400" spc="-55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with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5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E4DCE6"/>
                </a:solidFill>
                <a:latin typeface="Calibri"/>
                <a:cs typeface="Calibri"/>
              </a:rPr>
              <a:t>young</a:t>
            </a:r>
            <a:r>
              <a:rPr dirty="0" sz="2400" spc="-40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4DCE6"/>
                </a:solidFill>
                <a:latin typeface="Calibri"/>
                <a:cs typeface="Calibri"/>
              </a:rPr>
              <a:t>fans.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9680" y="0"/>
            <a:ext cx="5760720" cy="82295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472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0"/>
              <a:t>Own</a:t>
            </a:r>
            <a:r>
              <a:rPr dirty="0" spc="-430"/>
              <a:t> </a:t>
            </a:r>
            <a:r>
              <a:rPr dirty="0" spc="-50"/>
              <a:t>the</a:t>
            </a:r>
            <a:r>
              <a:rPr dirty="0" spc="-450"/>
              <a:t> </a:t>
            </a:r>
            <a:r>
              <a:rPr dirty="0" spc="-10"/>
              <a:t>Narrative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78788" y="3526663"/>
            <a:ext cx="8094980" cy="70993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 marR="5080">
              <a:lnSpc>
                <a:spcPts val="2510"/>
              </a:lnSpc>
              <a:spcBef>
                <a:spcPts val="490"/>
              </a:spcBef>
            </a:pPr>
            <a:r>
              <a:rPr dirty="0" sz="1600" spc="-20" i="1">
                <a:solidFill>
                  <a:srgbClr val="E4DCE6"/>
                </a:solidFill>
                <a:latin typeface="Verdana"/>
                <a:cs typeface="Verdana"/>
              </a:rPr>
              <a:t>"</a:t>
            </a:r>
            <a:r>
              <a:rPr dirty="0" sz="2400" spc="-20" i="1">
                <a:solidFill>
                  <a:srgbClr val="E4DCE6"/>
                </a:solidFill>
                <a:latin typeface="Calibri"/>
                <a:cs typeface="Calibri"/>
              </a:rPr>
              <a:t>Those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who</a:t>
            </a:r>
            <a:r>
              <a:rPr dirty="0" sz="2400" spc="-7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stand</a:t>
            </a:r>
            <a:r>
              <a:rPr dirty="0" sz="2400" spc="-7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with</a:t>
            </a:r>
            <a:r>
              <a:rPr dirty="0" sz="2400" spc="-8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women</a:t>
            </a:r>
            <a:r>
              <a:rPr dirty="0" sz="2400" spc="-7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when</a:t>
            </a:r>
            <a:r>
              <a:rPr dirty="0" sz="2400" spc="-8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stands</a:t>
            </a:r>
            <a:r>
              <a:rPr dirty="0" sz="2400" spc="-6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7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still</a:t>
            </a:r>
            <a:r>
              <a:rPr dirty="0" sz="2400" spc="-8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filling</a:t>
            </a:r>
            <a:r>
              <a:rPr dirty="0" sz="2400" spc="-7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E4DCE6"/>
                </a:solidFill>
                <a:latin typeface="Calibri"/>
                <a:cs typeface="Calibri"/>
              </a:rPr>
              <a:t>will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own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6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narrative</a:t>
            </a:r>
            <a:r>
              <a:rPr dirty="0" sz="2400" spc="-5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when</a:t>
            </a:r>
            <a:r>
              <a:rPr dirty="0" sz="2400" spc="-7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4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E4DCE6"/>
                </a:solidFill>
                <a:latin typeface="Calibri"/>
                <a:cs typeface="Calibri"/>
              </a:rPr>
              <a:t>stadiums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E4DCE6"/>
                </a:solidFill>
                <a:latin typeface="Calibri"/>
                <a:cs typeface="Calibri"/>
              </a:rPr>
              <a:t>full.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78788" y="5378322"/>
            <a:ext cx="7488555" cy="1026794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ct val="86900"/>
              </a:lnSpc>
              <a:spcBef>
                <a:spcPts val="475"/>
              </a:spcBef>
            </a:pP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In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betting</a:t>
            </a:r>
            <a:r>
              <a:rPr dirty="0" sz="2400" spc="-6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on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the</a:t>
            </a:r>
            <a:r>
              <a:rPr dirty="0" sz="2400" spc="-5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WPL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25" i="1">
                <a:solidFill>
                  <a:srgbClr val="E4DCE6"/>
                </a:solidFill>
                <a:latin typeface="Calibri"/>
                <a:cs typeface="Calibri"/>
              </a:rPr>
              <a:t>today,</a:t>
            </a:r>
            <a:r>
              <a:rPr dirty="0" sz="2400" spc="-5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brands</a:t>
            </a:r>
            <a:r>
              <a:rPr dirty="0" sz="2400" spc="-5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not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only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E4DCE6"/>
                </a:solidFill>
                <a:latin typeface="Calibri"/>
                <a:cs typeface="Calibri"/>
              </a:rPr>
              <a:t>buying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media.</a:t>
            </a:r>
            <a:r>
              <a:rPr dirty="0" sz="2400" spc="-6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They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are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E4DCE6"/>
                </a:solidFill>
                <a:latin typeface="Calibri"/>
                <a:cs typeface="Calibri"/>
              </a:rPr>
              <a:t>underwriting</a:t>
            </a:r>
            <a:r>
              <a:rPr dirty="0" sz="2400" spc="-7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a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new</a:t>
            </a:r>
            <a:r>
              <a:rPr dirty="0" sz="2400" spc="-6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social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contract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E4DCE6"/>
                </a:solidFill>
                <a:latin typeface="Calibri"/>
                <a:cs typeface="Calibri"/>
              </a:rPr>
              <a:t>between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business,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sport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and</a:t>
            </a:r>
            <a:r>
              <a:rPr dirty="0" sz="2400" spc="-6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half</a:t>
            </a:r>
            <a:r>
              <a:rPr dirty="0" sz="2400" spc="-55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4DCE6"/>
                </a:solidFill>
                <a:latin typeface="Calibri"/>
                <a:cs typeface="Calibri"/>
              </a:rPr>
              <a:t>of</a:t>
            </a:r>
            <a:r>
              <a:rPr dirty="0" sz="2400" spc="-50" i="1">
                <a:solidFill>
                  <a:srgbClr val="E4DCE6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E4DCE6"/>
                </a:solidFill>
                <a:latin typeface="Calibri"/>
                <a:cs typeface="Calibri"/>
              </a:rPr>
              <a:t>humanity."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16648" y="3296665"/>
            <a:ext cx="45720" cy="3336290"/>
          </a:xfrm>
          <a:custGeom>
            <a:avLst/>
            <a:gdLst/>
            <a:ahLst/>
            <a:cxnLst/>
            <a:rect l="l" t="t" r="r" b="b"/>
            <a:pathLst>
              <a:path w="45719" h="3336290">
                <a:moveTo>
                  <a:pt x="45718" y="0"/>
                </a:moveTo>
                <a:lnTo>
                  <a:pt x="0" y="0"/>
                </a:lnTo>
                <a:lnTo>
                  <a:pt x="0" y="3336036"/>
                </a:lnTo>
                <a:lnTo>
                  <a:pt x="45718" y="3336036"/>
                </a:lnTo>
                <a:lnTo>
                  <a:pt x="45718" y="0"/>
                </a:lnTo>
                <a:close/>
              </a:path>
            </a:pathLst>
          </a:custGeom>
          <a:solidFill>
            <a:srgbClr val="EDAD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Niranjan</a:t>
            </a:r>
            <a:r>
              <a:rPr dirty="0" spc="-75"/>
              <a:t> </a:t>
            </a:r>
            <a:r>
              <a:rPr dirty="0" spc="-10"/>
              <a:t>Gidwani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405117" y="7936634"/>
            <a:ext cx="2491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www.thoughtcollectiv.com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dcterms:created xsi:type="dcterms:W3CDTF">2026-01-31T10:41:29Z</dcterms:created>
  <dcterms:modified xsi:type="dcterms:W3CDTF">2026-01-31T10:41:29Z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2026-01-31T00:00:00Z</vt:filetime>
  </property>
  <property fmtid="{D5CDD505-2E9C-101B-9397-08002B2CF9AE}" pid="5" name="Producer">
    <vt:lpwstr>Microsoft® PowerPoint® for Microsoft 365</vt:lpwstr>
  </property>
</Properties>
</file>